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27"/>
  </p:notesMasterIdLst>
  <p:handoutMasterIdLst>
    <p:handoutMasterId r:id="rId28"/>
  </p:handoutMasterIdLst>
  <p:sldIdLst>
    <p:sldId id="581" r:id="rId2"/>
    <p:sldId id="631" r:id="rId3"/>
    <p:sldId id="654" r:id="rId4"/>
    <p:sldId id="658" r:id="rId5"/>
    <p:sldId id="659" r:id="rId6"/>
    <p:sldId id="660" r:id="rId7"/>
    <p:sldId id="662" r:id="rId8"/>
    <p:sldId id="661" r:id="rId9"/>
    <p:sldId id="664" r:id="rId10"/>
    <p:sldId id="663" r:id="rId11"/>
    <p:sldId id="665" r:id="rId12"/>
    <p:sldId id="666" r:id="rId13"/>
    <p:sldId id="667" r:id="rId14"/>
    <p:sldId id="668" r:id="rId15"/>
    <p:sldId id="674" r:id="rId16"/>
    <p:sldId id="673" r:id="rId17"/>
    <p:sldId id="677" r:id="rId18"/>
    <p:sldId id="676" r:id="rId19"/>
    <p:sldId id="678" r:id="rId20"/>
    <p:sldId id="679" r:id="rId21"/>
    <p:sldId id="672" r:id="rId22"/>
    <p:sldId id="669" r:id="rId23"/>
    <p:sldId id="670" r:id="rId24"/>
    <p:sldId id="671" r:id="rId25"/>
    <p:sldId id="655" r:id="rId26"/>
  </p:sldIdLst>
  <p:sldSz cx="9144000" cy="6858000" type="screen4x3"/>
  <p:notesSz cx="7099300" cy="10234613"/>
  <p:defaultTextStyle>
    <a:defPPr>
      <a:defRPr lang="en-US"/>
    </a:defPPr>
    <a:lvl1pPr algn="l" rtl="0" fontAlgn="base">
      <a:spcBef>
        <a:spcPct val="0"/>
      </a:spcBef>
      <a:spcAft>
        <a:spcPct val="0"/>
      </a:spcAft>
      <a:defRPr kumimoji="1" sz="2800" b="1" i="1" kern="1200">
        <a:solidFill>
          <a:srgbClr val="0033CC"/>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umimoji="1" sz="2800" b="1" i="1" kern="1200">
        <a:solidFill>
          <a:srgbClr val="0033CC"/>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umimoji="1" sz="2800" b="1" i="1" kern="1200">
        <a:solidFill>
          <a:srgbClr val="0033CC"/>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umimoji="1" sz="2800" b="1" i="1" kern="1200">
        <a:solidFill>
          <a:srgbClr val="0033CC"/>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umimoji="1" sz="2800" b="1" i="1" kern="1200">
        <a:solidFill>
          <a:srgbClr val="0033CC"/>
        </a:solidFill>
        <a:latin typeface="Verdana" panose="020B0604030504040204" pitchFamily="34" charset="0"/>
        <a:ea typeface="+mn-ea"/>
        <a:cs typeface="Arial" panose="020B0604020202020204" pitchFamily="34" charset="0"/>
      </a:defRPr>
    </a:lvl5pPr>
    <a:lvl6pPr marL="2286000" algn="l" defTabSz="914400" rtl="0" eaLnBrk="1" latinLnBrk="0" hangingPunct="1">
      <a:defRPr kumimoji="1" sz="2800" b="1" i="1" kern="1200">
        <a:solidFill>
          <a:srgbClr val="0033CC"/>
        </a:solidFill>
        <a:latin typeface="Verdana" panose="020B0604030504040204" pitchFamily="34" charset="0"/>
        <a:ea typeface="+mn-ea"/>
        <a:cs typeface="Arial" panose="020B0604020202020204" pitchFamily="34" charset="0"/>
      </a:defRPr>
    </a:lvl6pPr>
    <a:lvl7pPr marL="2743200" algn="l" defTabSz="914400" rtl="0" eaLnBrk="1" latinLnBrk="0" hangingPunct="1">
      <a:defRPr kumimoji="1" sz="2800" b="1" i="1" kern="1200">
        <a:solidFill>
          <a:srgbClr val="0033CC"/>
        </a:solidFill>
        <a:latin typeface="Verdana" panose="020B0604030504040204" pitchFamily="34" charset="0"/>
        <a:ea typeface="+mn-ea"/>
        <a:cs typeface="Arial" panose="020B0604020202020204" pitchFamily="34" charset="0"/>
      </a:defRPr>
    </a:lvl7pPr>
    <a:lvl8pPr marL="3200400" algn="l" defTabSz="914400" rtl="0" eaLnBrk="1" latinLnBrk="0" hangingPunct="1">
      <a:defRPr kumimoji="1" sz="2800" b="1" i="1" kern="1200">
        <a:solidFill>
          <a:srgbClr val="0033CC"/>
        </a:solidFill>
        <a:latin typeface="Verdana" panose="020B0604030504040204" pitchFamily="34" charset="0"/>
        <a:ea typeface="+mn-ea"/>
        <a:cs typeface="Arial" panose="020B0604020202020204" pitchFamily="34" charset="0"/>
      </a:defRPr>
    </a:lvl8pPr>
    <a:lvl9pPr marL="3657600" algn="l" defTabSz="914400" rtl="0" eaLnBrk="1" latinLnBrk="0" hangingPunct="1">
      <a:defRPr kumimoji="1" sz="2800" b="1" i="1" kern="1200">
        <a:solidFill>
          <a:srgbClr val="0033CC"/>
        </a:solidFill>
        <a:latin typeface="Verdan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D4D4D"/>
    <a:srgbClr val="000000"/>
    <a:srgbClr val="008000"/>
    <a:srgbClr val="333333"/>
    <a:srgbClr val="000099"/>
    <a:srgbClr val="777777"/>
    <a:srgbClr val="292929"/>
    <a:srgbClr val="FF00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20" autoAdjust="0"/>
    <p:restoredTop sz="94794" autoAdjust="0"/>
  </p:normalViewPr>
  <p:slideViewPr>
    <p:cSldViewPr>
      <p:cViewPr varScale="1">
        <p:scale>
          <a:sx n="85" d="100"/>
          <a:sy n="85" d="100"/>
        </p:scale>
        <p:origin x="164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232"/>
    </p:cViewPr>
  </p:sorterViewPr>
  <p:notesViewPr>
    <p:cSldViewPr>
      <p:cViewPr varScale="1">
        <p:scale>
          <a:sx n="54" d="100"/>
          <a:sy n="54" d="100"/>
        </p:scale>
        <p:origin x="-2160"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defTabSz="966788" eaLnBrk="0" hangingPunct="0">
              <a:defRPr kumimoji="0" sz="1300" b="0" i="0">
                <a:solidFill>
                  <a:srgbClr val="FFFF00"/>
                </a:solidFill>
                <a:effectLst/>
                <a:latin typeface="Times" pitchFamily="18" charset="0"/>
                <a:cs typeface="+mn-cs"/>
              </a:defRPr>
            </a:lvl1pPr>
          </a:lstStyle>
          <a:p>
            <a:pPr>
              <a:defRPr/>
            </a:pPr>
            <a:endParaRPr lang="es-ES_tradnl" altLang="es-ES_tradnl"/>
          </a:p>
        </p:txBody>
      </p:sp>
      <p:sp>
        <p:nvSpPr>
          <p:cNvPr id="78851" name="Rectangle 3"/>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0" hangingPunct="0">
              <a:defRPr kumimoji="0" sz="1300" b="0" i="0">
                <a:solidFill>
                  <a:srgbClr val="FFFF00"/>
                </a:solidFill>
                <a:effectLst/>
                <a:latin typeface="Times" pitchFamily="18" charset="0"/>
                <a:cs typeface="+mn-cs"/>
              </a:defRPr>
            </a:lvl1pPr>
          </a:lstStyle>
          <a:p>
            <a:pPr>
              <a:defRPr/>
            </a:pPr>
            <a:endParaRPr lang="es-ES_tradnl" altLang="es-ES_tradnl"/>
          </a:p>
        </p:txBody>
      </p:sp>
      <p:sp>
        <p:nvSpPr>
          <p:cNvPr id="78852" name="Rectangle 4"/>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defTabSz="966788" eaLnBrk="0" hangingPunct="0">
              <a:defRPr kumimoji="0" sz="1300" b="0" i="0">
                <a:solidFill>
                  <a:srgbClr val="FFFF00"/>
                </a:solidFill>
                <a:effectLst/>
                <a:latin typeface="Times" pitchFamily="18" charset="0"/>
                <a:cs typeface="+mn-cs"/>
              </a:defRPr>
            </a:lvl1pPr>
          </a:lstStyle>
          <a:p>
            <a:pPr>
              <a:defRPr/>
            </a:pPr>
            <a:endParaRPr lang="es-ES_tradnl" altLang="es-ES_tradnl"/>
          </a:p>
        </p:txBody>
      </p:sp>
      <p:sp>
        <p:nvSpPr>
          <p:cNvPr id="78853" name="Rectangle 5"/>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0" hangingPunct="0">
              <a:defRPr kumimoji="0" sz="1300" b="0" i="0">
                <a:solidFill>
                  <a:srgbClr val="FFFF00"/>
                </a:solidFill>
                <a:latin typeface="Times" panose="02020603050405020304" pitchFamily="18" charset="0"/>
              </a:defRPr>
            </a:lvl1pPr>
          </a:lstStyle>
          <a:p>
            <a:fld id="{41D30E55-F3CF-495A-9CE5-49754B8691B4}" type="slidenum">
              <a:rPr lang="es-ES_tradnl" altLang="es-ES_tradnl"/>
              <a:pPr/>
              <a:t>‹Nº›</a:t>
            </a:fld>
            <a:endParaRPr lang="es-ES_tradnl" altLang="es-ES_tradn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l" defTabSz="966788" eaLnBrk="0" hangingPunct="0">
              <a:defRPr kumimoji="0" sz="1300" b="0" i="0">
                <a:solidFill>
                  <a:schemeClr val="tx1"/>
                </a:solidFill>
                <a:effectLst/>
                <a:latin typeface="Times" pitchFamily="18" charset="0"/>
                <a:cs typeface="+mn-cs"/>
              </a:defRPr>
            </a:lvl1pPr>
          </a:lstStyle>
          <a:p>
            <a:pPr>
              <a:defRPr/>
            </a:pPr>
            <a:endParaRPr lang="es-ES_tradnl" altLang="es-ES_tradnl"/>
          </a:p>
        </p:txBody>
      </p:sp>
      <p:sp>
        <p:nvSpPr>
          <p:cNvPr id="47107" name="Rectangle 3"/>
          <p:cNvSpPr>
            <a:spLocks noGrp="1" noChangeArrowheads="1"/>
          </p:cNvSpPr>
          <p:nvPr>
            <p:ph type="dt"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eaLnBrk="0" hangingPunct="0">
              <a:defRPr kumimoji="0" sz="1300" b="0" i="0">
                <a:solidFill>
                  <a:schemeClr val="tx1"/>
                </a:solidFill>
                <a:effectLst/>
                <a:latin typeface="Times" pitchFamily="18" charset="0"/>
                <a:cs typeface="+mn-cs"/>
              </a:defRPr>
            </a:lvl1pPr>
          </a:lstStyle>
          <a:p>
            <a:pPr>
              <a:defRPr/>
            </a:pPr>
            <a:endParaRPr lang="es-ES_tradnl" altLang="es-ES_tradnl"/>
          </a:p>
        </p:txBody>
      </p:sp>
      <p:sp>
        <p:nvSpPr>
          <p:cNvPr id="3379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7109" name="Rectangle 5"/>
          <p:cNvSpPr>
            <a:spLocks noGrp="1" noChangeArrowheads="1"/>
          </p:cNvSpPr>
          <p:nvPr>
            <p:ph type="body" sz="quarter" idx="3"/>
          </p:nvPr>
        </p:nvSpPr>
        <p:spPr bwMode="auto">
          <a:xfrm>
            <a:off x="946150" y="4862513"/>
            <a:ext cx="5207000"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s-ES_tradnl" altLang="es-ES_tradnl" noProof="0" smtClean="0"/>
              <a:t>Click to edit Master text styles</a:t>
            </a:r>
          </a:p>
          <a:p>
            <a:pPr lvl="1"/>
            <a:r>
              <a:rPr lang="es-ES_tradnl" altLang="es-ES_tradnl" noProof="0" smtClean="0"/>
              <a:t>Second level</a:t>
            </a:r>
          </a:p>
          <a:p>
            <a:pPr lvl="2"/>
            <a:r>
              <a:rPr lang="es-ES_tradnl" altLang="es-ES_tradnl" noProof="0" smtClean="0"/>
              <a:t>Third level</a:t>
            </a:r>
          </a:p>
          <a:p>
            <a:pPr lvl="3"/>
            <a:r>
              <a:rPr lang="es-ES_tradnl" altLang="es-ES_tradnl" noProof="0" smtClean="0"/>
              <a:t>Fourth level</a:t>
            </a:r>
          </a:p>
          <a:p>
            <a:pPr lvl="4"/>
            <a:r>
              <a:rPr lang="es-ES_tradnl" altLang="es-ES_tradnl" noProof="0" smtClean="0"/>
              <a:t>Fifth level</a:t>
            </a:r>
          </a:p>
        </p:txBody>
      </p:sp>
      <p:sp>
        <p:nvSpPr>
          <p:cNvPr id="47110" name="Rectangle 6"/>
          <p:cNvSpPr>
            <a:spLocks noGrp="1" noChangeArrowheads="1"/>
          </p:cNvSpPr>
          <p:nvPr>
            <p:ph type="ftr" sz="quarter" idx="4"/>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l" defTabSz="966788" eaLnBrk="0" hangingPunct="0">
              <a:defRPr kumimoji="0" sz="1300" b="0" i="0">
                <a:solidFill>
                  <a:schemeClr val="tx1"/>
                </a:solidFill>
                <a:effectLst/>
                <a:latin typeface="Times" pitchFamily="18" charset="0"/>
                <a:cs typeface="+mn-cs"/>
              </a:defRPr>
            </a:lvl1pPr>
          </a:lstStyle>
          <a:p>
            <a:pPr>
              <a:defRPr/>
            </a:pPr>
            <a:endParaRPr lang="es-ES_tradnl" altLang="es-ES_tradnl"/>
          </a:p>
        </p:txBody>
      </p:sp>
      <p:sp>
        <p:nvSpPr>
          <p:cNvPr id="47111" name="Rectangle 7"/>
          <p:cNvSpPr>
            <a:spLocks noGrp="1" noChangeArrowheads="1"/>
          </p:cNvSpPr>
          <p:nvPr>
            <p:ph type="sldNum" sz="quarter" idx="5"/>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eaLnBrk="0" hangingPunct="0">
              <a:defRPr kumimoji="0" sz="1300" b="0" i="0">
                <a:solidFill>
                  <a:schemeClr val="tx1"/>
                </a:solidFill>
                <a:latin typeface="Times" panose="02020603050405020304" pitchFamily="18" charset="0"/>
              </a:defRPr>
            </a:lvl1pPr>
          </a:lstStyle>
          <a:p>
            <a:fld id="{445DF7FC-8608-47DF-93F0-B655260302A2}" type="slidenum">
              <a:rPr lang="es-ES_tradnl" altLang="es-ES_tradnl"/>
              <a:pPr/>
              <a:t>‹Nº›</a:t>
            </a:fld>
            <a:endParaRPr lang="es-ES_tradnl" altLang="es-ES_tradn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425946"/>
      </p:ext>
    </p:extLst>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5" name="Rectangle 6"/>
          <p:cNvSpPr>
            <a:spLocks noGrp="1" noChangeArrowheads="1"/>
          </p:cNvSpPr>
          <p:nvPr>
            <p:ph type="sldNum" sz="quarter" idx="11"/>
          </p:nvPr>
        </p:nvSpPr>
        <p:spPr/>
        <p:txBody>
          <a:bodyPr/>
          <a:lstStyle>
            <a:lvl1pPr>
              <a:defRPr/>
            </a:lvl1pPr>
          </a:lstStyle>
          <a:p>
            <a:r>
              <a:rPr lang="es-ES_tradnl" altLang="es-ES_tradnl"/>
              <a:t> </a:t>
            </a:r>
            <a:fld id="{881F2FF9-6C53-4EBC-837D-B3481158A055}" type="slidenum">
              <a:rPr lang="es-ES_tradnl" altLang="es-ES_tradnl"/>
              <a:pPr/>
              <a:t>‹Nº›</a:t>
            </a:fld>
            <a:endParaRPr lang="es-ES_tradnl" altLang="es-ES_tradnl"/>
          </a:p>
        </p:txBody>
      </p:sp>
    </p:spTree>
    <p:extLst>
      <p:ext uri="{BB962C8B-B14F-4D97-AF65-F5344CB8AC3E}">
        <p14:creationId xmlns:p14="http://schemas.microsoft.com/office/powerpoint/2010/main" val="3258337321"/>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439025" y="0"/>
            <a:ext cx="2479675" cy="6481763"/>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0" y="0"/>
            <a:ext cx="7286625" cy="648176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5" name="Rectangle 6"/>
          <p:cNvSpPr>
            <a:spLocks noGrp="1" noChangeArrowheads="1"/>
          </p:cNvSpPr>
          <p:nvPr>
            <p:ph type="sldNum" sz="quarter" idx="11"/>
          </p:nvPr>
        </p:nvSpPr>
        <p:spPr/>
        <p:txBody>
          <a:bodyPr/>
          <a:lstStyle>
            <a:lvl1pPr>
              <a:defRPr/>
            </a:lvl1pPr>
          </a:lstStyle>
          <a:p>
            <a:r>
              <a:rPr lang="es-ES_tradnl" altLang="es-ES_tradnl"/>
              <a:t> </a:t>
            </a:r>
            <a:fld id="{4D8638D3-60D0-4910-870D-D392BF10890E}" type="slidenum">
              <a:rPr lang="es-ES_tradnl" altLang="es-ES_tradnl"/>
              <a:pPr/>
              <a:t>‹Nº›</a:t>
            </a:fld>
            <a:endParaRPr lang="es-ES_tradnl" altLang="es-ES_tradnl"/>
          </a:p>
        </p:txBody>
      </p:sp>
    </p:spTree>
    <p:extLst>
      <p:ext uri="{BB962C8B-B14F-4D97-AF65-F5344CB8AC3E}">
        <p14:creationId xmlns:p14="http://schemas.microsoft.com/office/powerpoint/2010/main" val="1668542939"/>
      </p:ext>
    </p:extLst>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5" name="Rectangle 6"/>
          <p:cNvSpPr>
            <a:spLocks noGrp="1" noChangeArrowheads="1"/>
          </p:cNvSpPr>
          <p:nvPr>
            <p:ph type="sldNum" sz="quarter" idx="11"/>
          </p:nvPr>
        </p:nvSpPr>
        <p:spPr/>
        <p:txBody>
          <a:bodyPr/>
          <a:lstStyle>
            <a:lvl1pPr>
              <a:defRPr/>
            </a:lvl1pPr>
          </a:lstStyle>
          <a:p>
            <a:r>
              <a:rPr lang="es-ES_tradnl" altLang="es-ES_tradnl"/>
              <a:t> </a:t>
            </a:r>
            <a:fld id="{5DE86186-7895-44FE-9EEF-F6EA2A2E45F6}" type="slidenum">
              <a:rPr lang="es-ES_tradnl" altLang="es-ES_tradnl"/>
              <a:pPr/>
              <a:t>‹Nº›</a:t>
            </a:fld>
            <a:endParaRPr lang="es-ES_tradnl" altLang="es-ES_tradnl"/>
          </a:p>
        </p:txBody>
      </p:sp>
    </p:spTree>
    <p:extLst>
      <p:ext uri="{BB962C8B-B14F-4D97-AF65-F5344CB8AC3E}">
        <p14:creationId xmlns:p14="http://schemas.microsoft.com/office/powerpoint/2010/main" val="1862668517"/>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5" name="Rectangle 6"/>
          <p:cNvSpPr>
            <a:spLocks noGrp="1" noChangeArrowheads="1"/>
          </p:cNvSpPr>
          <p:nvPr>
            <p:ph type="sldNum" sz="quarter" idx="11"/>
          </p:nvPr>
        </p:nvSpPr>
        <p:spPr/>
        <p:txBody>
          <a:bodyPr/>
          <a:lstStyle>
            <a:lvl1pPr>
              <a:defRPr/>
            </a:lvl1pPr>
          </a:lstStyle>
          <a:p>
            <a:r>
              <a:rPr lang="es-ES_tradnl" altLang="es-ES_tradnl"/>
              <a:t> </a:t>
            </a:r>
            <a:fld id="{15E33F9F-BF9C-4D32-8465-95CA7F4AA542}" type="slidenum">
              <a:rPr lang="es-ES_tradnl" altLang="es-ES_tradnl"/>
              <a:pPr/>
              <a:t>‹Nº›</a:t>
            </a:fld>
            <a:endParaRPr lang="es-ES_tradnl" altLang="es-ES_tradnl"/>
          </a:p>
        </p:txBody>
      </p:sp>
    </p:spTree>
    <p:extLst>
      <p:ext uri="{BB962C8B-B14F-4D97-AF65-F5344CB8AC3E}">
        <p14:creationId xmlns:p14="http://schemas.microsoft.com/office/powerpoint/2010/main" val="859640113"/>
      </p:ext>
    </p:extLst>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273050" y="1023938"/>
            <a:ext cx="4640263" cy="5457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5065713" y="1023938"/>
            <a:ext cx="4640262" cy="5457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6" name="Rectangle 6"/>
          <p:cNvSpPr>
            <a:spLocks noGrp="1" noChangeArrowheads="1"/>
          </p:cNvSpPr>
          <p:nvPr>
            <p:ph type="sldNum" sz="quarter" idx="11"/>
          </p:nvPr>
        </p:nvSpPr>
        <p:spPr/>
        <p:txBody>
          <a:bodyPr/>
          <a:lstStyle>
            <a:lvl1pPr>
              <a:defRPr/>
            </a:lvl1pPr>
          </a:lstStyle>
          <a:p>
            <a:r>
              <a:rPr lang="es-ES_tradnl" altLang="es-ES_tradnl"/>
              <a:t> </a:t>
            </a:r>
            <a:fld id="{74959FEA-EC47-4461-9A8D-01FFAD838C1D}" type="slidenum">
              <a:rPr lang="es-ES_tradnl" altLang="es-ES_tradnl"/>
              <a:pPr/>
              <a:t>‹Nº›</a:t>
            </a:fld>
            <a:endParaRPr lang="es-ES_tradnl" altLang="es-ES_tradnl"/>
          </a:p>
        </p:txBody>
      </p:sp>
    </p:spTree>
    <p:extLst>
      <p:ext uri="{BB962C8B-B14F-4D97-AF65-F5344CB8AC3E}">
        <p14:creationId xmlns:p14="http://schemas.microsoft.com/office/powerpoint/2010/main" val="1851900469"/>
      </p:ext>
    </p:extLst>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8" name="Rectangle 6"/>
          <p:cNvSpPr>
            <a:spLocks noGrp="1" noChangeArrowheads="1"/>
          </p:cNvSpPr>
          <p:nvPr>
            <p:ph type="sldNum" sz="quarter" idx="11"/>
          </p:nvPr>
        </p:nvSpPr>
        <p:spPr/>
        <p:txBody>
          <a:bodyPr/>
          <a:lstStyle>
            <a:lvl1pPr>
              <a:defRPr/>
            </a:lvl1pPr>
          </a:lstStyle>
          <a:p>
            <a:r>
              <a:rPr lang="es-ES_tradnl" altLang="es-ES_tradnl"/>
              <a:t> </a:t>
            </a:r>
            <a:fld id="{88FC7E7F-AEBE-482F-9CD3-7AEB2E83D983}" type="slidenum">
              <a:rPr lang="es-ES_tradnl" altLang="es-ES_tradnl"/>
              <a:pPr/>
              <a:t>‹Nº›</a:t>
            </a:fld>
            <a:endParaRPr lang="es-ES_tradnl" altLang="es-ES_tradnl"/>
          </a:p>
        </p:txBody>
      </p:sp>
    </p:spTree>
    <p:extLst>
      <p:ext uri="{BB962C8B-B14F-4D97-AF65-F5344CB8AC3E}">
        <p14:creationId xmlns:p14="http://schemas.microsoft.com/office/powerpoint/2010/main" val="1850547734"/>
      </p:ext>
    </p:extLst>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4" name="Rectangle 6"/>
          <p:cNvSpPr>
            <a:spLocks noGrp="1" noChangeArrowheads="1"/>
          </p:cNvSpPr>
          <p:nvPr>
            <p:ph type="sldNum" sz="quarter" idx="11"/>
          </p:nvPr>
        </p:nvSpPr>
        <p:spPr/>
        <p:txBody>
          <a:bodyPr/>
          <a:lstStyle>
            <a:lvl1pPr>
              <a:defRPr/>
            </a:lvl1pPr>
          </a:lstStyle>
          <a:p>
            <a:r>
              <a:rPr lang="es-ES_tradnl" altLang="es-ES_tradnl"/>
              <a:t> </a:t>
            </a:r>
            <a:fld id="{E0325F99-3608-4C2F-9BD6-91040C860D30}" type="slidenum">
              <a:rPr lang="es-ES_tradnl" altLang="es-ES_tradnl"/>
              <a:pPr/>
              <a:t>‹Nº›</a:t>
            </a:fld>
            <a:endParaRPr lang="es-ES_tradnl" altLang="es-ES_tradnl"/>
          </a:p>
        </p:txBody>
      </p:sp>
    </p:spTree>
    <p:extLst>
      <p:ext uri="{BB962C8B-B14F-4D97-AF65-F5344CB8AC3E}">
        <p14:creationId xmlns:p14="http://schemas.microsoft.com/office/powerpoint/2010/main" val="2897480846"/>
      </p:ext>
    </p:extLst>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3" name="Rectangle 6"/>
          <p:cNvSpPr>
            <a:spLocks noGrp="1" noChangeArrowheads="1"/>
          </p:cNvSpPr>
          <p:nvPr>
            <p:ph type="sldNum" sz="quarter" idx="11"/>
          </p:nvPr>
        </p:nvSpPr>
        <p:spPr/>
        <p:txBody>
          <a:bodyPr/>
          <a:lstStyle>
            <a:lvl1pPr>
              <a:defRPr/>
            </a:lvl1pPr>
          </a:lstStyle>
          <a:p>
            <a:r>
              <a:rPr lang="es-ES_tradnl" altLang="es-ES_tradnl"/>
              <a:t> </a:t>
            </a:r>
            <a:fld id="{E470D4B6-7FA5-4EAB-B280-BAAC23964398}" type="slidenum">
              <a:rPr lang="es-ES_tradnl" altLang="es-ES_tradnl"/>
              <a:pPr/>
              <a:t>‹Nº›</a:t>
            </a:fld>
            <a:endParaRPr lang="es-ES_tradnl" altLang="es-ES_tradnl"/>
          </a:p>
        </p:txBody>
      </p:sp>
    </p:spTree>
    <p:extLst>
      <p:ext uri="{BB962C8B-B14F-4D97-AF65-F5344CB8AC3E}">
        <p14:creationId xmlns:p14="http://schemas.microsoft.com/office/powerpoint/2010/main" val="3462551707"/>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6" name="Rectangle 6"/>
          <p:cNvSpPr>
            <a:spLocks noGrp="1" noChangeArrowheads="1"/>
          </p:cNvSpPr>
          <p:nvPr>
            <p:ph type="sldNum" sz="quarter" idx="11"/>
          </p:nvPr>
        </p:nvSpPr>
        <p:spPr/>
        <p:txBody>
          <a:bodyPr/>
          <a:lstStyle>
            <a:lvl1pPr>
              <a:defRPr/>
            </a:lvl1pPr>
          </a:lstStyle>
          <a:p>
            <a:r>
              <a:rPr lang="es-ES_tradnl" altLang="es-ES_tradnl"/>
              <a:t> </a:t>
            </a:r>
            <a:fld id="{5D2CE9EC-674D-4A74-9CBF-25F3EFB34A7F}" type="slidenum">
              <a:rPr lang="es-ES_tradnl" altLang="es-ES_tradnl"/>
              <a:pPr/>
              <a:t>‹Nº›</a:t>
            </a:fld>
            <a:endParaRPr lang="es-ES_tradnl" altLang="es-ES_tradnl"/>
          </a:p>
        </p:txBody>
      </p:sp>
    </p:spTree>
    <p:extLst>
      <p:ext uri="{BB962C8B-B14F-4D97-AF65-F5344CB8AC3E}">
        <p14:creationId xmlns:p14="http://schemas.microsoft.com/office/powerpoint/2010/main" val="3060487178"/>
      </p:ext>
    </p:extLst>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3"/>
          <p:cNvSpPr>
            <a:spLocks noGrp="1" noChangeArrowheads="1"/>
          </p:cNvSpPr>
          <p:nvPr>
            <p:ph type="ftr" sz="quarter" idx="10"/>
          </p:nvPr>
        </p:nvSpPr>
        <p:spPr/>
        <p:txBody>
          <a:bodyPr/>
          <a:lstStyle>
            <a:lvl1pPr>
              <a:defRPr/>
            </a:lvl1pPr>
          </a:lstStyle>
          <a:p>
            <a:pPr>
              <a:defRPr/>
            </a:pPr>
            <a:r>
              <a:rPr lang="es-ES_tradnl" altLang="es-ES_tradnl"/>
              <a:t>Química (1S, Grado Biología) UAM                                                         4. Cinética química                                         </a:t>
            </a:r>
            <a:endParaRPr lang="en-US" altLang="en-US"/>
          </a:p>
        </p:txBody>
      </p:sp>
      <p:sp>
        <p:nvSpPr>
          <p:cNvPr id="6" name="Rectangle 6"/>
          <p:cNvSpPr>
            <a:spLocks noGrp="1" noChangeArrowheads="1"/>
          </p:cNvSpPr>
          <p:nvPr>
            <p:ph type="sldNum" sz="quarter" idx="11"/>
          </p:nvPr>
        </p:nvSpPr>
        <p:spPr/>
        <p:txBody>
          <a:bodyPr/>
          <a:lstStyle>
            <a:lvl1pPr>
              <a:defRPr/>
            </a:lvl1pPr>
          </a:lstStyle>
          <a:p>
            <a:r>
              <a:rPr lang="es-ES_tradnl" altLang="es-ES_tradnl"/>
              <a:t> </a:t>
            </a:r>
            <a:fld id="{8C2BCFE2-8283-4D77-8F32-BCA4EEE4981F}" type="slidenum">
              <a:rPr lang="es-ES_tradnl" altLang="es-ES_tradnl"/>
              <a:pPr/>
              <a:t>‹Nº›</a:t>
            </a:fld>
            <a:endParaRPr lang="es-ES_tradnl" altLang="es-ES_tradnl"/>
          </a:p>
        </p:txBody>
      </p:sp>
    </p:spTree>
    <p:extLst>
      <p:ext uri="{BB962C8B-B14F-4D97-AF65-F5344CB8AC3E}">
        <p14:creationId xmlns:p14="http://schemas.microsoft.com/office/powerpoint/2010/main" val="1942711052"/>
      </p:ext>
    </p:extLst>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843779" name="Rectangle 3"/>
          <p:cNvSpPr>
            <a:spLocks noGrp="1" noChangeArrowheads="1"/>
          </p:cNvSpPr>
          <p:nvPr>
            <p:ph type="ftr" sz="quarter" idx="3"/>
          </p:nvPr>
        </p:nvSpPr>
        <p:spPr bwMode="auto">
          <a:xfrm>
            <a:off x="0" y="6581775"/>
            <a:ext cx="9155113" cy="306388"/>
          </a:xfrm>
          <a:prstGeom prst="rect">
            <a:avLst/>
          </a:prstGeom>
          <a:solidFill>
            <a:srgbClr val="958EF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kumimoji="0" sz="1200" b="0" i="0">
                <a:solidFill>
                  <a:srgbClr val="FFFFFF"/>
                </a:solidFill>
                <a:effectLst/>
                <a:cs typeface="+mn-cs"/>
              </a:defRPr>
            </a:lvl1pPr>
          </a:lstStyle>
          <a:p>
            <a:pPr>
              <a:defRPr/>
            </a:pPr>
            <a:r>
              <a:rPr lang="es-ES_tradnl" altLang="es-ES_tradnl"/>
              <a:t>Química (1S, Grado Biología) UAM                                                         4. Cinética química                                         </a:t>
            </a:r>
            <a:endParaRPr lang="en-US" altLang="en-US"/>
          </a:p>
        </p:txBody>
      </p:sp>
      <p:sp>
        <p:nvSpPr>
          <p:cNvPr id="843780" name="Rectangle 4"/>
          <p:cNvSpPr>
            <a:spLocks noGrp="1" noChangeArrowheads="1"/>
          </p:cNvSpPr>
          <p:nvPr>
            <p:ph type="title"/>
          </p:nvPr>
        </p:nvSpPr>
        <p:spPr bwMode="gray">
          <a:xfrm>
            <a:off x="0" y="0"/>
            <a:ext cx="9155113" cy="91440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smtClean="0"/>
              <a:t>Click to edit Master title style</a:t>
            </a:r>
          </a:p>
        </p:txBody>
      </p:sp>
      <p:sp>
        <p:nvSpPr>
          <p:cNvPr id="843781" name="Rectangle 5"/>
          <p:cNvSpPr>
            <a:spLocks noGrp="1" noChangeArrowheads="1"/>
          </p:cNvSpPr>
          <p:nvPr>
            <p:ph type="body" idx="1"/>
          </p:nvPr>
        </p:nvSpPr>
        <p:spPr bwMode="auto">
          <a:xfrm>
            <a:off x="252413" y="1023938"/>
            <a:ext cx="8707437"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843782" name="Rectangle 6"/>
          <p:cNvSpPr>
            <a:spLocks noGrp="1" noChangeArrowheads="1"/>
          </p:cNvSpPr>
          <p:nvPr>
            <p:ph type="sldNum" sz="quarter" idx="4"/>
          </p:nvPr>
        </p:nvSpPr>
        <p:spPr bwMode="auto">
          <a:xfrm>
            <a:off x="8132763" y="6581775"/>
            <a:ext cx="984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kumimoji="0" sz="1200" b="0" i="0">
                <a:solidFill>
                  <a:srgbClr val="FFFFFF"/>
                </a:solidFill>
              </a:defRPr>
            </a:lvl1pPr>
          </a:lstStyle>
          <a:p>
            <a:r>
              <a:rPr lang="es-ES_tradnl" altLang="es-ES_tradnl"/>
              <a:t> </a:t>
            </a:r>
            <a:fld id="{2FD24861-887A-4DD9-81AA-C18BBE601B19}" type="slidenum">
              <a:rPr lang="es-ES_tradnl" altLang="es-ES_tradnl"/>
              <a:pPr/>
              <a:t>‹Nº›</a:t>
            </a:fld>
            <a:endParaRPr lang="es-ES_tradnl" altLang="es-ES_tradnl"/>
          </a:p>
        </p:txBody>
      </p:sp>
    </p:spTree>
  </p:cSld>
  <p:clrMap bg1="lt1" tx1="dk1" bg2="lt2" tx2="dk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Lst>
  <p:transition advClick="0"/>
  <p:timing>
    <p:tnLst>
      <p:par>
        <p:cTn id="1" dur="indefinite" restart="never" nodeType="tmRoot"/>
      </p:par>
    </p:tnLst>
  </p:timing>
  <p:hf hdr="0" dt="0"/>
  <p:txStyles>
    <p:titleStyle>
      <a:lvl1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5pPr>
      <a:lvl6pPr marL="457200" algn="ctr" rtl="0" fontAlgn="base">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6pPr>
      <a:lvl7pPr marL="914400" algn="ctr" rtl="0" fontAlgn="base">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7pPr>
      <a:lvl8pPr marL="1371600" algn="ctr" rtl="0" fontAlgn="base">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8pPr>
      <a:lvl9pPr marL="1828800" algn="ctr" rtl="0" fontAlgn="base">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9pPr>
    </p:titleStyle>
    <p:bodyStyle>
      <a:lvl1pPr marL="342900" indent="-342900" algn="l" rtl="0" eaLnBrk="0" fontAlgn="base" hangingPunct="0">
        <a:spcBef>
          <a:spcPct val="20000"/>
        </a:spcBef>
        <a:spcAft>
          <a:spcPct val="0"/>
        </a:spcAft>
        <a:buClr>
          <a:srgbClr val="000000"/>
        </a:buClr>
        <a:buChar char="•"/>
        <a:defRPr kumimoji="1" sz="2400">
          <a:solidFill>
            <a:srgbClr val="000000"/>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kumimoji="1" sz="2000">
          <a:solidFill>
            <a:srgbClr val="5F5F5F"/>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har char="•"/>
        <a:defRPr kumimoji="1">
          <a:solidFill>
            <a:srgbClr val="5F5F5F"/>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har char="–"/>
        <a:defRPr kumimoji="1" sz="1600">
          <a:solidFill>
            <a:srgbClr val="5F5F5F"/>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har char="•"/>
        <a:defRPr kumimoji="1" sz="1400">
          <a:solidFill>
            <a:srgbClr val="5F5F5F"/>
          </a:solidFill>
          <a:effectLst>
            <a:outerShdw blurRad="38100" dist="38100" dir="2700000" algn="tl">
              <a:srgbClr val="C0C0C0"/>
            </a:outerShdw>
          </a:effectLst>
          <a:latin typeface="+mn-lt"/>
        </a:defRPr>
      </a:lvl5pPr>
      <a:lvl6pPr marL="2514600" indent="-228600" algn="l" rtl="0" fontAlgn="base">
        <a:spcBef>
          <a:spcPct val="20000"/>
        </a:spcBef>
        <a:spcAft>
          <a:spcPct val="0"/>
        </a:spcAft>
        <a:buChar char="•"/>
        <a:defRPr kumimoji="1" sz="1400">
          <a:solidFill>
            <a:srgbClr val="5F5F5F"/>
          </a:solidFill>
          <a:effectLst>
            <a:outerShdw blurRad="38100" dist="38100" dir="2700000" algn="tl">
              <a:srgbClr val="C0C0C0"/>
            </a:outerShdw>
          </a:effectLst>
          <a:latin typeface="+mn-lt"/>
        </a:defRPr>
      </a:lvl6pPr>
      <a:lvl7pPr marL="2971800" indent="-228600" algn="l" rtl="0" fontAlgn="base">
        <a:spcBef>
          <a:spcPct val="20000"/>
        </a:spcBef>
        <a:spcAft>
          <a:spcPct val="0"/>
        </a:spcAft>
        <a:buChar char="•"/>
        <a:defRPr kumimoji="1" sz="1400">
          <a:solidFill>
            <a:srgbClr val="5F5F5F"/>
          </a:solidFill>
          <a:effectLst>
            <a:outerShdw blurRad="38100" dist="38100" dir="2700000" algn="tl">
              <a:srgbClr val="C0C0C0"/>
            </a:outerShdw>
          </a:effectLst>
          <a:latin typeface="+mn-lt"/>
        </a:defRPr>
      </a:lvl7pPr>
      <a:lvl8pPr marL="3429000" indent="-228600" algn="l" rtl="0" fontAlgn="base">
        <a:spcBef>
          <a:spcPct val="20000"/>
        </a:spcBef>
        <a:spcAft>
          <a:spcPct val="0"/>
        </a:spcAft>
        <a:buChar char="•"/>
        <a:defRPr kumimoji="1" sz="1400">
          <a:solidFill>
            <a:srgbClr val="5F5F5F"/>
          </a:solidFill>
          <a:effectLst>
            <a:outerShdw blurRad="38100" dist="38100" dir="2700000" algn="tl">
              <a:srgbClr val="C0C0C0"/>
            </a:outerShdw>
          </a:effectLst>
          <a:latin typeface="+mn-lt"/>
        </a:defRPr>
      </a:lvl8pPr>
      <a:lvl9pPr marL="3886200" indent="-228600" algn="l" rtl="0" fontAlgn="base">
        <a:spcBef>
          <a:spcPct val="20000"/>
        </a:spcBef>
        <a:spcAft>
          <a:spcPct val="0"/>
        </a:spcAft>
        <a:buChar char="•"/>
        <a:defRPr kumimoji="1" sz="1400">
          <a:solidFill>
            <a:srgbClr val="5F5F5F"/>
          </a:solidFill>
          <a:effectLst>
            <a:outerShdw blurRad="38100" dist="38100" dir="2700000" algn="tl">
              <a:srgbClr val="C0C0C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95985"/>
        </a:solidFill>
        <a:effectLst/>
      </p:bgPr>
    </p:bg>
    <p:spTree>
      <p:nvGrpSpPr>
        <p:cNvPr id="1" name=""/>
        <p:cNvGrpSpPr/>
        <p:nvPr/>
      </p:nvGrpSpPr>
      <p:grpSpPr>
        <a:xfrm>
          <a:off x="0" y="0"/>
          <a:ext cx="0" cy="0"/>
          <a:chOff x="0" y="0"/>
          <a:chExt cx="0" cy="0"/>
        </a:xfrm>
      </p:grpSpPr>
      <p:sp>
        <p:nvSpPr>
          <p:cNvPr id="13314" name="Text Box 162"/>
          <p:cNvSpPr txBox="1">
            <a:spLocks noChangeArrowheads="1"/>
          </p:cNvSpPr>
          <p:nvPr/>
        </p:nvSpPr>
        <p:spPr bwMode="auto">
          <a:xfrm>
            <a:off x="5364163" y="5949950"/>
            <a:ext cx="3313112" cy="33655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r>
              <a:rPr kumimoji="0" lang="es-ES" altLang="en-US" sz="1600" b="0" i="0">
                <a:solidFill>
                  <a:srgbClr val="C0C0C0"/>
                </a:solidFill>
                <a:latin typeface="Tahoma" panose="020B0604030504040204" pitchFamily="34" charset="0"/>
              </a:rPr>
              <a:t>Centro Asociado de Guadalajara</a:t>
            </a:r>
          </a:p>
        </p:txBody>
      </p:sp>
      <p:sp>
        <p:nvSpPr>
          <p:cNvPr id="13315" name="Text Box 163"/>
          <p:cNvSpPr txBox="1">
            <a:spLocks noChangeArrowheads="1"/>
          </p:cNvSpPr>
          <p:nvPr/>
        </p:nvSpPr>
        <p:spPr bwMode="auto">
          <a:xfrm>
            <a:off x="5148263" y="5518150"/>
            <a:ext cx="3529012" cy="4572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r>
              <a:rPr kumimoji="0" lang="es-ES" altLang="en-US" b="0" i="0">
                <a:solidFill>
                  <a:srgbClr val="FFFF99"/>
                </a:solidFill>
                <a:latin typeface="Times New Roman" panose="02020603050405020304" pitchFamily="18" charset="0"/>
              </a:rPr>
              <a:t>José Lorenzo Balenzategui</a:t>
            </a:r>
          </a:p>
        </p:txBody>
      </p:sp>
      <p:sp>
        <p:nvSpPr>
          <p:cNvPr id="13316" name="Text Box 170"/>
          <p:cNvSpPr txBox="1">
            <a:spLocks noChangeArrowheads="1"/>
          </p:cNvSpPr>
          <p:nvPr/>
        </p:nvSpPr>
        <p:spPr bwMode="auto">
          <a:xfrm>
            <a:off x="2227263" y="354013"/>
            <a:ext cx="3281362" cy="33655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kumimoji="0" lang="es-ES" altLang="en-US" sz="1600" b="0" i="0">
                <a:solidFill>
                  <a:schemeClr val="bg1"/>
                </a:solidFill>
                <a:latin typeface="Tahoma" panose="020B0604030504040204" pitchFamily="34" charset="0"/>
              </a:rPr>
              <a:t>Grado en Ingeniería Industrial</a:t>
            </a:r>
          </a:p>
        </p:txBody>
      </p:sp>
      <p:sp>
        <p:nvSpPr>
          <p:cNvPr id="13317" name="Rectangle 171"/>
          <p:cNvSpPr>
            <a:spLocks noChangeArrowheads="1"/>
          </p:cNvSpPr>
          <p:nvPr/>
        </p:nvSpPr>
        <p:spPr bwMode="auto">
          <a:xfrm>
            <a:off x="2227263" y="617538"/>
            <a:ext cx="6016625" cy="366712"/>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kumimoji="0" lang="es-ES" altLang="en-US" sz="1800" i="0">
                <a:solidFill>
                  <a:srgbClr val="00FF00"/>
                </a:solidFill>
              </a:rPr>
              <a:t>Fundamentos Químicos de la Ingeniería</a:t>
            </a:r>
            <a:endParaRPr kumimoji="0" lang="es-ES" altLang="en-US" sz="1800" i="0">
              <a:solidFill>
                <a:srgbClr val="FFFF99"/>
              </a:solidFill>
            </a:endParaRPr>
          </a:p>
        </p:txBody>
      </p:sp>
      <p:grpSp>
        <p:nvGrpSpPr>
          <p:cNvPr id="13318" name="Group 175"/>
          <p:cNvGrpSpPr>
            <a:grpSpLocks/>
          </p:cNvGrpSpPr>
          <p:nvPr/>
        </p:nvGrpSpPr>
        <p:grpSpPr bwMode="auto">
          <a:xfrm>
            <a:off x="2300288" y="315913"/>
            <a:ext cx="5080000" cy="735012"/>
            <a:chOff x="250" y="337"/>
            <a:chExt cx="1405" cy="463"/>
          </a:xfrm>
        </p:grpSpPr>
        <p:sp>
          <p:nvSpPr>
            <p:cNvPr id="13325" name="Line 173"/>
            <p:cNvSpPr>
              <a:spLocks noChangeShapeType="1"/>
            </p:cNvSpPr>
            <p:nvPr/>
          </p:nvSpPr>
          <p:spPr bwMode="auto">
            <a:xfrm rot="5400000">
              <a:off x="952" y="97"/>
              <a:ext cx="1" cy="1405"/>
            </a:xfrm>
            <a:prstGeom prst="line">
              <a:avLst/>
            </a:prstGeom>
            <a:noFill/>
            <a:ln w="38100">
              <a:solidFill>
                <a:srgbClr val="FF9900"/>
              </a:solidFill>
              <a:round/>
              <a:headEnd/>
              <a:tailEnd/>
            </a:ln>
            <a:effectLst>
              <a:outerShdw dist="17961" dir="2700000" algn="ctr" rotWithShape="0">
                <a:srgbClr val="11110F"/>
              </a:outerShdw>
            </a:effectLst>
            <a:extLst>
              <a:ext uri="{909E8E84-426E-40DD-AFC4-6F175D3DCCD1}">
                <a14:hiddenFill xmlns:a14="http://schemas.microsoft.com/office/drawing/2010/main">
                  <a:noFill/>
                </a14:hiddenFill>
              </a:ext>
            </a:extLst>
          </p:spPr>
          <p:txBody>
            <a:bodyPr/>
            <a:lstStyle/>
            <a:p>
              <a:endParaRPr lang="es-ES"/>
            </a:p>
          </p:txBody>
        </p:sp>
        <p:sp>
          <p:nvSpPr>
            <p:cNvPr id="13326" name="Line 174"/>
            <p:cNvSpPr>
              <a:spLocks noChangeShapeType="1"/>
            </p:cNvSpPr>
            <p:nvPr/>
          </p:nvSpPr>
          <p:spPr bwMode="auto">
            <a:xfrm rot="5400000">
              <a:off x="952" y="-365"/>
              <a:ext cx="1" cy="1405"/>
            </a:xfrm>
            <a:prstGeom prst="line">
              <a:avLst/>
            </a:prstGeom>
            <a:noFill/>
            <a:ln w="38100">
              <a:solidFill>
                <a:srgbClr val="FF9900"/>
              </a:solidFill>
              <a:round/>
              <a:headEnd/>
              <a:tailEnd/>
            </a:ln>
            <a:effectLst>
              <a:outerShdw dist="17961" dir="2700000" algn="ctr" rotWithShape="0">
                <a:srgbClr val="11110F"/>
              </a:outerShdw>
            </a:effectLst>
            <a:extLst>
              <a:ext uri="{909E8E84-426E-40DD-AFC4-6F175D3DCCD1}">
                <a14:hiddenFill xmlns:a14="http://schemas.microsoft.com/office/drawing/2010/main">
                  <a:noFill/>
                </a14:hiddenFill>
              </a:ext>
            </a:extLst>
          </p:spPr>
          <p:txBody>
            <a:bodyPr/>
            <a:lstStyle/>
            <a:p>
              <a:endParaRPr lang="es-ES"/>
            </a:p>
          </p:txBody>
        </p:sp>
      </p:grpSp>
      <p:grpSp>
        <p:nvGrpSpPr>
          <p:cNvPr id="13319" name="Group 145"/>
          <p:cNvGrpSpPr>
            <a:grpSpLocks/>
          </p:cNvGrpSpPr>
          <p:nvPr/>
        </p:nvGrpSpPr>
        <p:grpSpPr bwMode="auto">
          <a:xfrm>
            <a:off x="1258888" y="260350"/>
            <a:ext cx="865187" cy="858838"/>
            <a:chOff x="541" y="935"/>
            <a:chExt cx="594" cy="590"/>
          </a:xfrm>
        </p:grpSpPr>
        <p:sp>
          <p:nvSpPr>
            <p:cNvPr id="13323" name="Rectangle 144"/>
            <p:cNvSpPr>
              <a:spLocks noChangeArrowheads="1"/>
            </p:cNvSpPr>
            <p:nvPr/>
          </p:nvSpPr>
          <p:spPr bwMode="auto">
            <a:xfrm>
              <a:off x="541" y="935"/>
              <a:ext cx="594" cy="590"/>
            </a:xfrm>
            <a:prstGeom prst="rect">
              <a:avLst/>
            </a:prstGeom>
            <a:solidFill>
              <a:srgbClr val="FFFFFF">
                <a:alpha val="70195"/>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pic>
          <p:nvPicPr>
            <p:cNvPr id="13324" name="Picture 143" descr="untitl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 y="958"/>
              <a:ext cx="54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20" name="Picture 154" descr="Logo%20UNED%20ver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00" y="263525"/>
            <a:ext cx="858838" cy="85883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21" name="Rectangle 160"/>
          <p:cNvSpPr>
            <a:spLocks noChangeArrowheads="1"/>
          </p:cNvSpPr>
          <p:nvPr/>
        </p:nvSpPr>
        <p:spPr bwMode="auto">
          <a:xfrm>
            <a:off x="2700338" y="2349500"/>
            <a:ext cx="5930900" cy="3046413"/>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kumimoji="0" lang="es-ES_tradnl" altLang="en-US" sz="3200" i="0">
                <a:solidFill>
                  <a:srgbClr val="FF3300"/>
                </a:solidFill>
                <a:latin typeface="Tahoma" panose="020B0604030504040204" pitchFamily="34" charset="0"/>
              </a:rPr>
              <a:t>Tema 12:</a:t>
            </a:r>
          </a:p>
          <a:p>
            <a:pPr eaLnBrk="1" hangingPunct="1">
              <a:spcBef>
                <a:spcPct val="0"/>
              </a:spcBef>
              <a:buClrTx/>
              <a:buFontTx/>
              <a:buNone/>
            </a:pPr>
            <a:r>
              <a:rPr kumimoji="0" lang="es-ES" altLang="en-US" sz="3200" i="0">
                <a:solidFill>
                  <a:schemeClr val="bg1"/>
                </a:solidFill>
                <a:latin typeface="Tahoma" panose="020B0604030504040204" pitchFamily="34" charset="0"/>
              </a:rPr>
              <a:t>Metales</a:t>
            </a:r>
          </a:p>
          <a:p>
            <a:pPr eaLnBrk="1" hangingPunct="1">
              <a:spcBef>
                <a:spcPct val="0"/>
              </a:spcBef>
              <a:buClrTx/>
              <a:buFontTx/>
              <a:buNone/>
            </a:pPr>
            <a:r>
              <a:rPr kumimoji="0" lang="es-ES" altLang="en-US" sz="3200" i="0">
                <a:solidFill>
                  <a:schemeClr val="bg1"/>
                </a:solidFill>
                <a:latin typeface="Tahoma" panose="020B0604030504040204" pitchFamily="34" charset="0"/>
              </a:rPr>
              <a:t>Procesos metalúrgicos</a:t>
            </a:r>
          </a:p>
          <a:p>
            <a:pPr eaLnBrk="1" hangingPunct="1">
              <a:spcBef>
                <a:spcPct val="0"/>
              </a:spcBef>
              <a:buClrTx/>
              <a:buFontTx/>
              <a:buNone/>
            </a:pPr>
            <a:r>
              <a:rPr kumimoji="0" lang="es-ES" altLang="en-US" sz="3200" i="0">
                <a:solidFill>
                  <a:schemeClr val="bg1"/>
                </a:solidFill>
                <a:latin typeface="Tahoma" panose="020B0604030504040204" pitchFamily="34" charset="0"/>
              </a:rPr>
              <a:t>Metales representativos</a:t>
            </a:r>
          </a:p>
          <a:p>
            <a:pPr eaLnBrk="1" hangingPunct="1">
              <a:spcBef>
                <a:spcPct val="0"/>
              </a:spcBef>
              <a:buClrTx/>
              <a:buFontTx/>
              <a:buNone/>
            </a:pPr>
            <a:r>
              <a:rPr kumimoji="0" lang="es-ES" altLang="en-US" sz="3200" i="0">
                <a:solidFill>
                  <a:schemeClr val="bg1"/>
                </a:solidFill>
                <a:latin typeface="Tahoma" panose="020B0604030504040204" pitchFamily="34" charset="0"/>
              </a:rPr>
              <a:t>Grupos IA, IIA, IIIA, VIA</a:t>
            </a:r>
          </a:p>
          <a:p>
            <a:pPr eaLnBrk="1" hangingPunct="1">
              <a:spcBef>
                <a:spcPct val="0"/>
              </a:spcBef>
              <a:buClrTx/>
              <a:buFontTx/>
              <a:buNone/>
            </a:pPr>
            <a:r>
              <a:rPr kumimoji="0" lang="es-ES" altLang="en-US" sz="3200" i="0">
                <a:solidFill>
                  <a:schemeClr val="bg1"/>
                </a:solidFill>
                <a:latin typeface="Tahoma" panose="020B0604030504040204" pitchFamily="34" charset="0"/>
              </a:rPr>
              <a:t>(parte I)</a:t>
            </a:r>
          </a:p>
        </p:txBody>
      </p:sp>
      <p:pic>
        <p:nvPicPr>
          <p:cNvPr id="13322" name="Picture 16" descr="http://www.fotosimagenes.org/imagenes/metalurgia-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50" y="1987550"/>
            <a:ext cx="2243138"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2531"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2532"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2533"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660FF731-5691-44ED-97B0-36ECF563F644}" type="slidenum">
              <a:rPr kumimoji="0" lang="en-US" altLang="en-US" sz="1400" b="0" i="0">
                <a:solidFill>
                  <a:schemeClr val="tx1"/>
                </a:solidFill>
                <a:latin typeface="Tahoma" panose="020B0604030504040204" pitchFamily="34" charset="0"/>
              </a:rPr>
              <a:pPr algn="r" eaLnBrk="1" hangingPunct="1">
                <a:spcBef>
                  <a:spcPct val="0"/>
                </a:spcBef>
                <a:buClrTx/>
                <a:buFontTx/>
                <a:buNone/>
              </a:pPr>
              <a:t>10</a:t>
            </a:fld>
            <a:endParaRPr kumimoji="0" lang="en-US" altLang="en-US" sz="1400" b="0" i="0">
              <a:solidFill>
                <a:schemeClr val="tx1"/>
              </a:solidFill>
              <a:latin typeface="Tahoma" panose="020B0604030504040204" pitchFamily="34" charset="0"/>
            </a:endParaRPr>
          </a:p>
        </p:txBody>
      </p:sp>
      <p:sp>
        <p:nvSpPr>
          <p:cNvPr id="22534" name="Text Box 7"/>
          <p:cNvSpPr txBox="1">
            <a:spLocks noChangeArrowheads="1"/>
          </p:cNvSpPr>
          <p:nvPr/>
        </p:nvSpPr>
        <p:spPr bwMode="auto">
          <a:xfrm>
            <a:off x="179388" y="466725"/>
            <a:ext cx="69389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800" b="0" i="0">
                <a:solidFill>
                  <a:schemeClr val="folHlink"/>
                </a:solidFill>
                <a:latin typeface="Arial" panose="020B0604020202020204" pitchFamily="34" charset="0"/>
              </a:rPr>
              <a:t>3. Metalurgia. Procesos de obtención de los metales</a:t>
            </a:r>
          </a:p>
        </p:txBody>
      </p:sp>
      <p:sp>
        <p:nvSpPr>
          <p:cNvPr id="22535" name="Rectangle 3"/>
          <p:cNvSpPr>
            <a:spLocks noChangeArrowheads="1"/>
          </p:cNvSpPr>
          <p:nvPr/>
        </p:nvSpPr>
        <p:spPr bwMode="auto">
          <a:xfrm>
            <a:off x="3995738" y="1457325"/>
            <a:ext cx="46799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2857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lvl="1" eaLnBrk="1" hangingPunct="1">
              <a:spcBef>
                <a:spcPts val="200"/>
              </a:spcBef>
              <a:buClr>
                <a:srgbClr val="FF0000"/>
              </a:buClr>
              <a:buFont typeface="Wingdings" panose="05000000000000000000" pitchFamily="2" charset="2"/>
              <a:buChar char="ß"/>
            </a:pPr>
            <a:r>
              <a:rPr lang="es-ES" altLang="en-US" sz="1600" b="0" i="0">
                <a:solidFill>
                  <a:srgbClr val="000000"/>
                </a:solidFill>
                <a:latin typeface="Times New Roman" panose="02020603050405020304" pitchFamily="18" charset="0"/>
                <a:cs typeface="Times New Roman" panose="02020603050405020304" pitchFamily="18" charset="0"/>
              </a:rPr>
              <a:t>El agente reductor más empleado es el sistema C/CO (carbón / monóxido de carbono).  Se pueden emplear otros agentes (Ca, Mg, Al, H) con un potencial de reducción más bajo que el del metal que se desea obtener. </a:t>
            </a:r>
          </a:p>
        </p:txBody>
      </p:sp>
      <p:pic>
        <p:nvPicPr>
          <p:cNvPr id="225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88" y="1341438"/>
            <a:ext cx="3143250" cy="152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a:spLocks noChangeArrowheads="1"/>
          </p:cNvSpPr>
          <p:nvPr/>
        </p:nvSpPr>
        <p:spPr bwMode="auto">
          <a:xfrm>
            <a:off x="976313" y="2924175"/>
            <a:ext cx="775335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itchFamily="34" charset="0"/>
              </a:defRPr>
            </a:lvl1pPr>
            <a:lvl2pPr marL="742950" indent="-285750" eaLnBrk="0" hangingPunct="0">
              <a:spcBef>
                <a:spcPct val="20000"/>
              </a:spcBef>
              <a:buChar char="–"/>
              <a:defRPr kumimoji="1" sz="2000">
                <a:solidFill>
                  <a:srgbClr val="5F5F5F"/>
                </a:solidFill>
                <a:latin typeface="Verdana" pitchFamily="34" charset="0"/>
              </a:defRPr>
            </a:lvl2pPr>
            <a:lvl3pPr marL="1143000" indent="-228600" eaLnBrk="0" hangingPunct="0">
              <a:spcBef>
                <a:spcPct val="20000"/>
              </a:spcBef>
              <a:buChar char="•"/>
              <a:defRPr kumimoji="1">
                <a:solidFill>
                  <a:srgbClr val="5F5F5F"/>
                </a:solidFill>
                <a:latin typeface="Verdana" pitchFamily="34" charset="0"/>
              </a:defRPr>
            </a:lvl3pPr>
            <a:lvl4pPr marL="1600200" indent="-228600" eaLnBrk="0" hangingPunct="0">
              <a:spcBef>
                <a:spcPct val="20000"/>
              </a:spcBef>
              <a:buChar char="–"/>
              <a:defRPr kumimoji="1" sz="1600">
                <a:solidFill>
                  <a:srgbClr val="5F5F5F"/>
                </a:solidFill>
                <a:latin typeface="Verdana" pitchFamily="34" charset="0"/>
              </a:defRPr>
            </a:lvl4pPr>
            <a:lvl5pPr marL="2057400" indent="-228600" eaLnBrk="0" hangingPunct="0">
              <a:spcBef>
                <a:spcPct val="20000"/>
              </a:spcBef>
              <a:buChar char="•"/>
              <a:defRPr kumimoji="1" sz="1400">
                <a:solidFill>
                  <a:srgbClr val="5F5F5F"/>
                </a:solidFill>
                <a:latin typeface="Verdana" pitchFamily="34" charset="0"/>
              </a:defRPr>
            </a:lvl5pPr>
            <a:lvl6pPr marL="2514600" indent="-228600" eaLnBrk="0" fontAlgn="base" hangingPunct="0">
              <a:spcBef>
                <a:spcPct val="20000"/>
              </a:spcBef>
              <a:spcAft>
                <a:spcPct val="0"/>
              </a:spcAft>
              <a:buChar char="•"/>
              <a:defRPr kumimoji="1" sz="1400">
                <a:solidFill>
                  <a:srgbClr val="5F5F5F"/>
                </a:solidFill>
                <a:latin typeface="Verdana" pitchFamily="34" charset="0"/>
              </a:defRPr>
            </a:lvl6pPr>
            <a:lvl7pPr marL="2971800" indent="-228600" eaLnBrk="0" fontAlgn="base" hangingPunct="0">
              <a:spcBef>
                <a:spcPct val="20000"/>
              </a:spcBef>
              <a:spcAft>
                <a:spcPct val="0"/>
              </a:spcAft>
              <a:buChar char="•"/>
              <a:defRPr kumimoji="1" sz="1400">
                <a:solidFill>
                  <a:srgbClr val="5F5F5F"/>
                </a:solidFill>
                <a:latin typeface="Verdana" pitchFamily="34" charset="0"/>
              </a:defRPr>
            </a:lvl7pPr>
            <a:lvl8pPr marL="3429000" indent="-228600" eaLnBrk="0" fontAlgn="base" hangingPunct="0">
              <a:spcBef>
                <a:spcPct val="20000"/>
              </a:spcBef>
              <a:spcAft>
                <a:spcPct val="0"/>
              </a:spcAft>
              <a:buChar char="•"/>
              <a:defRPr kumimoji="1" sz="1400">
                <a:solidFill>
                  <a:srgbClr val="5F5F5F"/>
                </a:solidFill>
                <a:latin typeface="Verdana" pitchFamily="34" charset="0"/>
              </a:defRPr>
            </a:lvl8pPr>
            <a:lvl9pPr marL="3886200" indent="-228600" eaLnBrk="0" fontAlgn="base" hangingPunct="0">
              <a:spcBef>
                <a:spcPct val="20000"/>
              </a:spcBef>
              <a:spcAft>
                <a:spcPct val="0"/>
              </a:spcAft>
              <a:buChar char="•"/>
              <a:defRPr kumimoji="1" sz="1400">
                <a:solidFill>
                  <a:srgbClr val="5F5F5F"/>
                </a:solidFill>
                <a:latin typeface="Verdana" pitchFamily="34" charset="0"/>
              </a:defRPr>
            </a:lvl9pPr>
          </a:lstStyle>
          <a:p>
            <a:pPr marL="285750" lvl="1" eaLnBrk="1" hangingPunct="1">
              <a:spcBef>
                <a:spcPts val="200"/>
              </a:spcBef>
              <a:buClr>
                <a:srgbClr val="FF0000"/>
              </a:buClr>
              <a:buFont typeface="Arial" panose="020B0604020202020204" pitchFamily="34" charset="0"/>
              <a:buChar char="•"/>
              <a:defRPr/>
            </a:pPr>
            <a:r>
              <a:rPr lang="es-ES" altLang="en-US" sz="1600" b="0" i="0" dirty="0" smtClean="0">
                <a:solidFill>
                  <a:schemeClr val="tx2">
                    <a:lumMod val="50000"/>
                  </a:schemeClr>
                </a:solidFill>
                <a:latin typeface="Times New Roman" panose="02020603050405020304" pitchFamily="18" charset="0"/>
                <a:cs typeface="Times New Roman" panose="02020603050405020304" pitchFamily="18" charset="0"/>
              </a:rPr>
              <a:t>Se puede predecir la temperatura mínima necesaria para la reducción de un óxido a metal mediante C/CO. La formación del monóxido de carbono es:</a:t>
            </a:r>
          </a:p>
        </p:txBody>
      </p:sp>
      <p:pic>
        <p:nvPicPr>
          <p:cNvPr id="225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3509963"/>
            <a:ext cx="4857750" cy="40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988" y="3860800"/>
            <a:ext cx="2033587" cy="392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a:spLocks noChangeArrowheads="1"/>
          </p:cNvSpPr>
          <p:nvPr/>
        </p:nvSpPr>
        <p:spPr bwMode="auto">
          <a:xfrm>
            <a:off x="539750" y="4437063"/>
            <a:ext cx="4243388"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itchFamily="34" charset="0"/>
              </a:defRPr>
            </a:lvl1pPr>
            <a:lvl2pPr marL="742950" indent="-285750" eaLnBrk="0" hangingPunct="0">
              <a:spcBef>
                <a:spcPct val="20000"/>
              </a:spcBef>
              <a:buChar char="–"/>
              <a:defRPr kumimoji="1" sz="2000">
                <a:solidFill>
                  <a:srgbClr val="5F5F5F"/>
                </a:solidFill>
                <a:latin typeface="Verdana" pitchFamily="34" charset="0"/>
              </a:defRPr>
            </a:lvl2pPr>
            <a:lvl3pPr marL="1143000" indent="-228600" eaLnBrk="0" hangingPunct="0">
              <a:spcBef>
                <a:spcPct val="20000"/>
              </a:spcBef>
              <a:buChar char="•"/>
              <a:defRPr kumimoji="1">
                <a:solidFill>
                  <a:srgbClr val="5F5F5F"/>
                </a:solidFill>
                <a:latin typeface="Verdana" pitchFamily="34" charset="0"/>
              </a:defRPr>
            </a:lvl3pPr>
            <a:lvl4pPr marL="1600200" indent="-228600" eaLnBrk="0" hangingPunct="0">
              <a:spcBef>
                <a:spcPct val="20000"/>
              </a:spcBef>
              <a:buChar char="–"/>
              <a:defRPr kumimoji="1" sz="1600">
                <a:solidFill>
                  <a:srgbClr val="5F5F5F"/>
                </a:solidFill>
                <a:latin typeface="Verdana" pitchFamily="34" charset="0"/>
              </a:defRPr>
            </a:lvl4pPr>
            <a:lvl5pPr marL="2057400" indent="-228600" eaLnBrk="0" hangingPunct="0">
              <a:spcBef>
                <a:spcPct val="20000"/>
              </a:spcBef>
              <a:buChar char="•"/>
              <a:defRPr kumimoji="1" sz="1400">
                <a:solidFill>
                  <a:srgbClr val="5F5F5F"/>
                </a:solidFill>
                <a:latin typeface="Verdana" pitchFamily="34" charset="0"/>
              </a:defRPr>
            </a:lvl5pPr>
            <a:lvl6pPr marL="2514600" indent="-228600" eaLnBrk="0" fontAlgn="base" hangingPunct="0">
              <a:spcBef>
                <a:spcPct val="20000"/>
              </a:spcBef>
              <a:spcAft>
                <a:spcPct val="0"/>
              </a:spcAft>
              <a:buChar char="•"/>
              <a:defRPr kumimoji="1" sz="1400">
                <a:solidFill>
                  <a:srgbClr val="5F5F5F"/>
                </a:solidFill>
                <a:latin typeface="Verdana" pitchFamily="34" charset="0"/>
              </a:defRPr>
            </a:lvl6pPr>
            <a:lvl7pPr marL="2971800" indent="-228600" eaLnBrk="0" fontAlgn="base" hangingPunct="0">
              <a:spcBef>
                <a:spcPct val="20000"/>
              </a:spcBef>
              <a:spcAft>
                <a:spcPct val="0"/>
              </a:spcAft>
              <a:buChar char="•"/>
              <a:defRPr kumimoji="1" sz="1400">
                <a:solidFill>
                  <a:srgbClr val="5F5F5F"/>
                </a:solidFill>
                <a:latin typeface="Verdana" pitchFamily="34" charset="0"/>
              </a:defRPr>
            </a:lvl7pPr>
            <a:lvl8pPr marL="3429000" indent="-228600" eaLnBrk="0" fontAlgn="base" hangingPunct="0">
              <a:spcBef>
                <a:spcPct val="20000"/>
              </a:spcBef>
              <a:spcAft>
                <a:spcPct val="0"/>
              </a:spcAft>
              <a:buChar char="•"/>
              <a:defRPr kumimoji="1" sz="1400">
                <a:solidFill>
                  <a:srgbClr val="5F5F5F"/>
                </a:solidFill>
                <a:latin typeface="Verdana" pitchFamily="34" charset="0"/>
              </a:defRPr>
            </a:lvl8pPr>
            <a:lvl9pPr marL="3886200" indent="-228600" eaLnBrk="0" fontAlgn="base" hangingPunct="0">
              <a:spcBef>
                <a:spcPct val="20000"/>
              </a:spcBef>
              <a:spcAft>
                <a:spcPct val="0"/>
              </a:spcAft>
              <a:buChar char="•"/>
              <a:defRPr kumimoji="1" sz="1400">
                <a:solidFill>
                  <a:srgbClr val="5F5F5F"/>
                </a:solidFill>
                <a:latin typeface="Verdana" pitchFamily="34" charset="0"/>
              </a:defRPr>
            </a:lvl9pPr>
          </a:lstStyle>
          <a:p>
            <a:pPr marL="285750" lvl="1" eaLnBrk="1" hangingPunct="1">
              <a:spcBef>
                <a:spcPts val="200"/>
              </a:spcBef>
              <a:buClr>
                <a:srgbClr val="FF0000"/>
              </a:buClr>
              <a:buFont typeface="Arial" panose="020B0604020202020204" pitchFamily="34" charset="0"/>
              <a:buChar char="•"/>
              <a:defRPr/>
            </a:pPr>
            <a:r>
              <a:rPr lang="es-ES" altLang="en-US" sz="1600" b="0" i="0" dirty="0" smtClean="0">
                <a:solidFill>
                  <a:schemeClr val="tx2">
                    <a:lumMod val="50000"/>
                  </a:schemeClr>
                </a:solidFill>
                <a:latin typeface="Times New Roman" panose="02020603050405020304" pitchFamily="18" charset="0"/>
                <a:cs typeface="Times New Roman" panose="02020603050405020304" pitchFamily="18" charset="0"/>
              </a:rPr>
              <a:t>En este caso, </a:t>
            </a:r>
            <a:r>
              <a:rPr lang="el-GR" altLang="en-US" sz="1600" b="0" i="0" dirty="0" smtClean="0">
                <a:solidFill>
                  <a:schemeClr val="tx2">
                    <a:lumMod val="50000"/>
                  </a:schemeClr>
                </a:solidFill>
                <a:latin typeface="Times New Roman" panose="02020603050405020304" pitchFamily="18" charset="0"/>
                <a:cs typeface="Times New Roman" panose="02020603050405020304" pitchFamily="18" charset="0"/>
              </a:rPr>
              <a:t>Δ</a:t>
            </a:r>
            <a:r>
              <a:rPr lang="es-ES" altLang="en-US" sz="1600" b="0" i="0" dirty="0" err="1" smtClean="0">
                <a:solidFill>
                  <a:schemeClr val="tx2">
                    <a:lumMod val="50000"/>
                  </a:schemeClr>
                </a:solidFill>
                <a:latin typeface="Times New Roman" panose="02020603050405020304" pitchFamily="18" charset="0"/>
                <a:cs typeface="Times New Roman" panose="02020603050405020304" pitchFamily="18" charset="0"/>
              </a:rPr>
              <a:t>Sº</a:t>
            </a:r>
            <a:r>
              <a:rPr lang="es-ES" altLang="en-US" sz="1600" b="0" i="0" dirty="0" smtClean="0">
                <a:solidFill>
                  <a:schemeClr val="tx2">
                    <a:lumMod val="50000"/>
                  </a:schemeClr>
                </a:solidFill>
                <a:latin typeface="Times New Roman" panose="02020603050405020304" pitchFamily="18" charset="0"/>
                <a:cs typeface="Times New Roman" panose="02020603050405020304" pitchFamily="18" charset="0"/>
              </a:rPr>
              <a:t> &gt; 0 (aumenta el número de moles del gas) y </a:t>
            </a:r>
            <a:r>
              <a:rPr lang="es-ES" altLang="en-US" sz="1600" b="0" i="0" dirty="0" smtClean="0">
                <a:solidFill>
                  <a:srgbClr val="7030A0"/>
                </a:solidFill>
                <a:latin typeface="Calibri" pitchFamily="34" charset="0"/>
                <a:cs typeface="Arial" charset="0"/>
              </a:rPr>
              <a:t>–</a:t>
            </a:r>
            <a:r>
              <a:rPr lang="es-ES" altLang="en-US" sz="1600" b="0" i="0" dirty="0" smtClean="0">
                <a:solidFill>
                  <a:srgbClr val="7030A0"/>
                </a:solidFill>
                <a:latin typeface="Times New Roman"/>
                <a:cs typeface="Times New Roman"/>
              </a:rPr>
              <a:t>T</a:t>
            </a:r>
            <a:r>
              <a:rPr lang="el-GR" altLang="en-US" sz="1600" b="0" i="0" dirty="0" smtClean="0">
                <a:solidFill>
                  <a:srgbClr val="7030A0"/>
                </a:solidFill>
                <a:latin typeface="Times New Roman"/>
                <a:cs typeface="Times New Roman"/>
              </a:rPr>
              <a:t>Δ</a:t>
            </a:r>
            <a:r>
              <a:rPr lang="es-ES" altLang="en-US" sz="1600" b="0" i="0" dirty="0" err="1" smtClean="0">
                <a:solidFill>
                  <a:srgbClr val="7030A0"/>
                </a:solidFill>
                <a:latin typeface="Times New Roman"/>
                <a:cs typeface="Times New Roman"/>
              </a:rPr>
              <a:t>Sº</a:t>
            </a:r>
            <a:r>
              <a:rPr lang="es-ES" altLang="en-US" sz="1600" b="0" i="0" dirty="0" smtClean="0">
                <a:solidFill>
                  <a:srgbClr val="7030A0"/>
                </a:solidFill>
                <a:latin typeface="Times New Roman"/>
                <a:cs typeface="Times New Roman"/>
              </a:rPr>
              <a:t> &lt; 0</a:t>
            </a:r>
            <a:r>
              <a:rPr lang="es-ES" altLang="en-US" sz="1600" b="0" i="0" dirty="0" smtClean="0">
                <a:solidFill>
                  <a:schemeClr val="tx2">
                    <a:lumMod val="50000"/>
                  </a:schemeClr>
                </a:solidFill>
                <a:latin typeface="Times New Roman" panose="02020603050405020304" pitchFamily="18" charset="0"/>
                <a:cs typeface="Times New Roman" panose="02020603050405020304" pitchFamily="18" charset="0"/>
              </a:rPr>
              <a:t>. Ahora, la representación de </a:t>
            </a:r>
            <a:r>
              <a:rPr lang="el-GR" altLang="en-US" sz="1600" b="0" i="0" dirty="0" smtClean="0">
                <a:solidFill>
                  <a:schemeClr val="tx2">
                    <a:lumMod val="50000"/>
                  </a:schemeClr>
                </a:solidFill>
                <a:latin typeface="Times New Roman" panose="02020603050405020304" pitchFamily="18" charset="0"/>
                <a:cs typeface="Times New Roman" panose="02020603050405020304" pitchFamily="18" charset="0"/>
              </a:rPr>
              <a:t>Δ</a:t>
            </a:r>
            <a:r>
              <a:rPr lang="es-ES" altLang="en-US" sz="1600" b="0" i="0" dirty="0" err="1" smtClean="0">
                <a:solidFill>
                  <a:schemeClr val="tx2">
                    <a:lumMod val="50000"/>
                  </a:schemeClr>
                </a:solidFill>
                <a:latin typeface="Times New Roman" panose="02020603050405020304" pitchFamily="18" charset="0"/>
                <a:cs typeface="Times New Roman" panose="02020603050405020304" pitchFamily="18" charset="0"/>
              </a:rPr>
              <a:t>Gº</a:t>
            </a:r>
            <a:r>
              <a:rPr lang="es-ES" altLang="en-US" sz="1600" b="0" i="0" dirty="0" smtClean="0">
                <a:solidFill>
                  <a:schemeClr val="tx2">
                    <a:lumMod val="50000"/>
                  </a:schemeClr>
                </a:solidFill>
                <a:latin typeface="Times New Roman" panose="02020603050405020304" pitchFamily="18" charset="0"/>
                <a:cs typeface="Times New Roman" panose="02020603050405020304" pitchFamily="18" charset="0"/>
              </a:rPr>
              <a:t> frente a T da una recta de pendiente negativa. </a:t>
            </a:r>
          </a:p>
          <a:p>
            <a:pPr marL="285750" lvl="1" eaLnBrk="1" hangingPunct="1">
              <a:spcBef>
                <a:spcPts val="200"/>
              </a:spcBef>
              <a:buClr>
                <a:srgbClr val="FF0000"/>
              </a:buClr>
              <a:buFont typeface="Arial" panose="020B0604020202020204" pitchFamily="34" charset="0"/>
              <a:buChar char="•"/>
              <a:defRPr/>
            </a:pPr>
            <a:r>
              <a:rPr lang="es-ES" altLang="en-US" sz="1600" b="0" i="0" dirty="0" smtClean="0">
                <a:solidFill>
                  <a:schemeClr val="tx2">
                    <a:lumMod val="50000"/>
                  </a:schemeClr>
                </a:solidFill>
                <a:latin typeface="Times New Roman" panose="02020603050405020304" pitchFamily="18" charset="0"/>
                <a:cs typeface="Times New Roman" panose="02020603050405020304" pitchFamily="18" charset="0"/>
              </a:rPr>
              <a:t>La intersección de las rectas que representan la formación de ambos compuestos da </a:t>
            </a:r>
            <a:r>
              <a:rPr lang="es-ES" altLang="en-US" sz="1600" b="0" i="0" smtClean="0">
                <a:solidFill>
                  <a:schemeClr val="tx2">
                    <a:lumMod val="50000"/>
                  </a:schemeClr>
                </a:solidFill>
                <a:latin typeface="Times New Roman" panose="02020603050405020304" pitchFamily="18" charset="0"/>
                <a:cs typeface="Times New Roman" panose="02020603050405020304" pitchFamily="18" charset="0"/>
              </a:rPr>
              <a:t>la temperatura </a:t>
            </a:r>
            <a:r>
              <a:rPr lang="es-ES" altLang="en-US" sz="1600" b="0" i="0" dirty="0" smtClean="0">
                <a:solidFill>
                  <a:schemeClr val="tx2">
                    <a:lumMod val="50000"/>
                  </a:schemeClr>
                </a:solidFill>
                <a:latin typeface="Times New Roman" panose="02020603050405020304" pitchFamily="18" charset="0"/>
                <a:cs typeface="Times New Roman" panose="02020603050405020304" pitchFamily="18" charset="0"/>
              </a:rPr>
              <a:t>por encima de la que se favorece la reducción del óxido</a:t>
            </a:r>
          </a:p>
        </p:txBody>
      </p:sp>
      <p:pic>
        <p:nvPicPr>
          <p:cNvPr id="2254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0325" y="4508500"/>
            <a:ext cx="3949700" cy="192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3555"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3556"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3557"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8FBF0582-0921-4EEE-8696-F6F98940C76F}" type="slidenum">
              <a:rPr kumimoji="0" lang="en-US" altLang="en-US" sz="1400" b="0" i="0">
                <a:solidFill>
                  <a:schemeClr val="tx1"/>
                </a:solidFill>
                <a:latin typeface="Tahoma" panose="020B0604030504040204" pitchFamily="34" charset="0"/>
              </a:rPr>
              <a:pPr algn="r" eaLnBrk="1" hangingPunct="1">
                <a:spcBef>
                  <a:spcPct val="0"/>
                </a:spcBef>
                <a:buClrTx/>
                <a:buFontTx/>
                <a:buNone/>
              </a:pPr>
              <a:t>11</a:t>
            </a:fld>
            <a:endParaRPr kumimoji="0" lang="en-US" altLang="en-US" sz="1400" b="0" i="0">
              <a:solidFill>
                <a:schemeClr val="tx1"/>
              </a:solidFill>
              <a:latin typeface="Tahoma" panose="020B0604030504040204" pitchFamily="34" charset="0"/>
            </a:endParaRPr>
          </a:p>
        </p:txBody>
      </p:sp>
      <p:sp>
        <p:nvSpPr>
          <p:cNvPr id="23558" name="Text Box 7"/>
          <p:cNvSpPr txBox="1">
            <a:spLocks noChangeArrowheads="1"/>
          </p:cNvSpPr>
          <p:nvPr/>
        </p:nvSpPr>
        <p:spPr bwMode="auto">
          <a:xfrm>
            <a:off x="179388" y="466725"/>
            <a:ext cx="69389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800" b="0" i="0">
                <a:solidFill>
                  <a:schemeClr val="folHlink"/>
                </a:solidFill>
                <a:latin typeface="Arial" panose="020B0604020202020204" pitchFamily="34" charset="0"/>
              </a:rPr>
              <a:t>3. Metalurgia. Procesos de obtención de los metales</a:t>
            </a:r>
          </a:p>
        </p:txBody>
      </p:sp>
      <p:sp>
        <p:nvSpPr>
          <p:cNvPr id="23559" name="Rectangle 3"/>
          <p:cNvSpPr>
            <a:spLocks noChangeArrowheads="1"/>
          </p:cNvSpPr>
          <p:nvPr/>
        </p:nvSpPr>
        <p:spPr bwMode="auto">
          <a:xfrm>
            <a:off x="985838" y="1268413"/>
            <a:ext cx="725805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Reducción electrolítica</a:t>
            </a:r>
            <a:r>
              <a:rPr lang="es-ES" altLang="en-US" sz="1800" b="0" i="0">
                <a:solidFill>
                  <a:srgbClr val="292929"/>
                </a:solidFill>
                <a:latin typeface="Calibri" panose="020F0502020204030204" pitchFamily="34" charset="0"/>
              </a:rPr>
              <a:t>. Se emplea cuando los metales son muy activos, con Potenciales  Normales de Reducción muy negativos </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La reducción mediante C/CO no sería posible en estos casos o debería realizarse a temperaturas muy elevadas (T &gt; 2000 ºC). </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La reducción de algunos metales parte de sus halogenuros o de sus óxidos fundidos: el metal se deposita en el cátodo y en el ánodo se desprende el halógeno o el oxígeno. </a:t>
            </a:r>
          </a:p>
        </p:txBody>
      </p:sp>
      <p:pic>
        <p:nvPicPr>
          <p:cNvPr id="235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788" y="3500438"/>
            <a:ext cx="5973762" cy="1119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61" name="Rectangle 3"/>
          <p:cNvSpPr>
            <a:spLocks noChangeArrowheads="1"/>
          </p:cNvSpPr>
          <p:nvPr/>
        </p:nvSpPr>
        <p:spPr bwMode="auto">
          <a:xfrm>
            <a:off x="985838" y="4724400"/>
            <a:ext cx="725805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Otros metales menos activos (Cr, Ni, Cu, Zn) pueden obtenerse de sus sales en disolución acuosa. El mismo método se puede usar para elevar el grado de pureza de algunos metales o para recubrimientos electrolíticos del hierro (cromado, niqueladom cincado)</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4579"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4580"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4581"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B9E662C8-A5CE-48B6-8D2C-F7DA92834C24}" type="slidenum">
              <a:rPr kumimoji="0" lang="en-US" altLang="en-US" sz="1400" b="0" i="0">
                <a:solidFill>
                  <a:schemeClr val="tx1"/>
                </a:solidFill>
                <a:latin typeface="Tahoma" panose="020B0604030504040204" pitchFamily="34" charset="0"/>
              </a:rPr>
              <a:pPr algn="r" eaLnBrk="1" hangingPunct="1">
                <a:spcBef>
                  <a:spcPct val="0"/>
                </a:spcBef>
                <a:buClrTx/>
                <a:buFontTx/>
                <a:buNone/>
              </a:pPr>
              <a:t>12</a:t>
            </a:fld>
            <a:endParaRPr kumimoji="0" lang="en-US" altLang="en-US" sz="1400" b="0" i="0">
              <a:solidFill>
                <a:schemeClr val="tx1"/>
              </a:solidFill>
              <a:latin typeface="Tahoma" panose="020B0604030504040204" pitchFamily="34" charset="0"/>
            </a:endParaRPr>
          </a:p>
        </p:txBody>
      </p:sp>
      <p:sp>
        <p:nvSpPr>
          <p:cNvPr id="24582" name="Text Box 7"/>
          <p:cNvSpPr txBox="1">
            <a:spLocks noChangeArrowheads="1"/>
          </p:cNvSpPr>
          <p:nvPr/>
        </p:nvSpPr>
        <p:spPr bwMode="auto">
          <a:xfrm>
            <a:off x="179388" y="466725"/>
            <a:ext cx="69389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800" b="0" i="0">
                <a:solidFill>
                  <a:schemeClr val="folHlink"/>
                </a:solidFill>
                <a:latin typeface="Arial" panose="020B0604020202020204" pitchFamily="34" charset="0"/>
              </a:rPr>
              <a:t>3. Metalurgia. Procesos de obtención de los metales</a:t>
            </a:r>
          </a:p>
        </p:txBody>
      </p:sp>
      <p:sp>
        <p:nvSpPr>
          <p:cNvPr id="24583" name="Rectangle 3"/>
          <p:cNvSpPr>
            <a:spLocks noChangeArrowheads="1"/>
          </p:cNvSpPr>
          <p:nvPr/>
        </p:nvSpPr>
        <p:spPr bwMode="auto">
          <a:xfrm>
            <a:off x="681038" y="1196975"/>
            <a:ext cx="4395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79388" indent="-179388"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buClr>
                <a:srgbClr val="5F5F5F"/>
              </a:buClr>
              <a:buFont typeface="Wingdings" panose="05000000000000000000" pitchFamily="2" charset="2"/>
              <a:buChar char="§"/>
            </a:pPr>
            <a:r>
              <a:rPr lang="es-ES" altLang="en-US" sz="2000" i="0">
                <a:latin typeface="Calibri" panose="020F0502020204030204" pitchFamily="34" charset="0"/>
              </a:rPr>
              <a:t>Refino y purificación de metales</a:t>
            </a:r>
          </a:p>
        </p:txBody>
      </p:sp>
      <p:sp>
        <p:nvSpPr>
          <p:cNvPr id="24584" name="Rectangle 3"/>
          <p:cNvSpPr>
            <a:spLocks noChangeArrowheads="1"/>
          </p:cNvSpPr>
          <p:nvPr/>
        </p:nvSpPr>
        <p:spPr bwMode="auto">
          <a:xfrm>
            <a:off x="971550" y="1628775"/>
            <a:ext cx="7561263" cy="115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pPr>
            <a:r>
              <a:rPr lang="es-ES" altLang="en-US" sz="1600" b="0" i="0">
                <a:solidFill>
                  <a:srgbClr val="292929"/>
                </a:solidFill>
                <a:latin typeface="Calibri" panose="020F0502020204030204" pitchFamily="34" charset="0"/>
              </a:rPr>
              <a:t>Los metales obtenidos por reducción (sobre todo por métodos químicos) tienen bastantes impurezas y deben someterse a un proceso de refinado.</a:t>
            </a:r>
          </a:p>
          <a:p>
            <a:pPr eaLnBrk="1" hangingPunct="1">
              <a:spcBef>
                <a:spcPts val="600"/>
              </a:spcBef>
              <a:buClr>
                <a:srgbClr val="000099"/>
              </a:buClr>
            </a:pPr>
            <a:r>
              <a:rPr lang="es-ES" altLang="en-US" sz="1600" b="0" i="0">
                <a:solidFill>
                  <a:srgbClr val="292929"/>
                </a:solidFill>
                <a:latin typeface="Calibri" panose="020F0502020204030204" pitchFamily="34" charset="0"/>
              </a:rPr>
              <a:t>Algunos procesos de refinado: destilación, formación de un compuesto volátil, refinado electrolítico, fusión por zonas. </a:t>
            </a:r>
          </a:p>
        </p:txBody>
      </p:sp>
      <p:sp>
        <p:nvSpPr>
          <p:cNvPr id="24585" name="Rectangle 3"/>
          <p:cNvSpPr>
            <a:spLocks noChangeArrowheads="1"/>
          </p:cNvSpPr>
          <p:nvPr/>
        </p:nvSpPr>
        <p:spPr bwMode="auto">
          <a:xfrm>
            <a:off x="985838" y="2852738"/>
            <a:ext cx="72580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Destilación</a:t>
            </a:r>
            <a:r>
              <a:rPr lang="es-ES" altLang="en-US" sz="1800" b="0" i="0">
                <a:solidFill>
                  <a:srgbClr val="292929"/>
                </a:solidFill>
                <a:latin typeface="Calibri" panose="020F0502020204030204" pitchFamily="34" charset="0"/>
              </a:rPr>
              <a:t>. Se aplica en metales volátiles (Hg, Zn). </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El metal se calienta por encima de su temperatura de ebullición y se facilita la separación de las impurezas no volátiles. La condensación posterior del destilado produce un metal purificado.</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El proceso puede repetirse varias veces para obtener mayor grado de pureza</a:t>
            </a:r>
          </a:p>
        </p:txBody>
      </p:sp>
      <p:sp>
        <p:nvSpPr>
          <p:cNvPr id="24586" name="Rectangle 3"/>
          <p:cNvSpPr>
            <a:spLocks noChangeArrowheads="1"/>
          </p:cNvSpPr>
          <p:nvPr/>
        </p:nvSpPr>
        <p:spPr bwMode="auto">
          <a:xfrm>
            <a:off x="985838" y="4437063"/>
            <a:ext cx="72580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Formación de un compuesto volátil</a:t>
            </a:r>
            <a:r>
              <a:rPr lang="es-ES" altLang="en-US" sz="1800" b="0" i="0">
                <a:solidFill>
                  <a:srgbClr val="292929"/>
                </a:solidFill>
                <a:latin typeface="Calibri" panose="020F0502020204030204" pitchFamily="34" charset="0"/>
              </a:rPr>
              <a:t>. Algunos metales (como el níquel) pueden formar con el CO un compuesto volátil que puede separarse por calentamiento y posterior condensación</a:t>
            </a:r>
          </a:p>
        </p:txBody>
      </p:sp>
      <p:pic>
        <p:nvPicPr>
          <p:cNvPr id="245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5467350"/>
            <a:ext cx="6119813" cy="48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5999163"/>
            <a:ext cx="3189287" cy="48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5603"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5604"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5605"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E805EF61-B9C0-4F64-A37F-727225736F9E}" type="slidenum">
              <a:rPr kumimoji="0" lang="en-US" altLang="en-US" sz="1400" b="0" i="0">
                <a:solidFill>
                  <a:schemeClr val="tx1"/>
                </a:solidFill>
                <a:latin typeface="Tahoma" panose="020B0604030504040204" pitchFamily="34" charset="0"/>
              </a:rPr>
              <a:pPr algn="r" eaLnBrk="1" hangingPunct="1">
                <a:spcBef>
                  <a:spcPct val="0"/>
                </a:spcBef>
                <a:buClrTx/>
                <a:buFontTx/>
                <a:buNone/>
              </a:pPr>
              <a:t>13</a:t>
            </a:fld>
            <a:endParaRPr kumimoji="0" lang="en-US" altLang="en-US" sz="1400" b="0" i="0">
              <a:solidFill>
                <a:schemeClr val="tx1"/>
              </a:solidFill>
              <a:latin typeface="Tahoma" panose="020B0604030504040204" pitchFamily="34" charset="0"/>
            </a:endParaRPr>
          </a:p>
        </p:txBody>
      </p:sp>
      <p:sp>
        <p:nvSpPr>
          <p:cNvPr id="25606" name="Text Box 7"/>
          <p:cNvSpPr txBox="1">
            <a:spLocks noChangeArrowheads="1"/>
          </p:cNvSpPr>
          <p:nvPr/>
        </p:nvSpPr>
        <p:spPr bwMode="auto">
          <a:xfrm>
            <a:off x="179388" y="466725"/>
            <a:ext cx="69389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800" b="0" i="0">
                <a:solidFill>
                  <a:schemeClr val="folHlink"/>
                </a:solidFill>
                <a:latin typeface="Arial" panose="020B0604020202020204" pitchFamily="34" charset="0"/>
              </a:rPr>
              <a:t>3. Metalurgia. Procesos de obtención de los metales</a:t>
            </a:r>
          </a:p>
        </p:txBody>
      </p:sp>
      <p:sp>
        <p:nvSpPr>
          <p:cNvPr id="25607" name="Rectangle 3"/>
          <p:cNvSpPr>
            <a:spLocks noChangeArrowheads="1"/>
          </p:cNvSpPr>
          <p:nvPr/>
        </p:nvSpPr>
        <p:spPr bwMode="auto">
          <a:xfrm>
            <a:off x="985838" y="1443038"/>
            <a:ext cx="7331075" cy="192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Refinado electrolítico</a:t>
            </a:r>
            <a:r>
              <a:rPr lang="es-ES" altLang="en-US" sz="1800" b="0" i="0">
                <a:solidFill>
                  <a:srgbClr val="292929"/>
                </a:solidFill>
                <a:latin typeface="Calibri" panose="020F0502020204030204" pitchFamily="34" charset="0"/>
              </a:rPr>
              <a:t>. Es el procedimiento más utilizado</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Se emplea para refinar Cu, Al, Au, Ag, Zn, Cd, Pb, Sn…</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El proceso se produce en fase acuosa (excepto para el Al, que se aplica sobre el metal fundido).</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Se utiliza una cuba electrolítica en la que el metal impuro hace de ánodo (reacción de oxidación) y en el cátodo (reducción) se deposita el metal puro. El potencial de la cuba se controla para evitar la deposición de otros metales.</a:t>
            </a:r>
          </a:p>
        </p:txBody>
      </p:sp>
      <p:pic>
        <p:nvPicPr>
          <p:cNvPr id="256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429000"/>
            <a:ext cx="3600450" cy="112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609" name="Rectangle 3"/>
          <p:cNvSpPr>
            <a:spLocks noChangeArrowheads="1"/>
          </p:cNvSpPr>
          <p:nvPr/>
        </p:nvSpPr>
        <p:spPr bwMode="auto">
          <a:xfrm>
            <a:off x="985838" y="4724400"/>
            <a:ext cx="7331075" cy="165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Fusión por zonas</a:t>
            </a:r>
            <a:r>
              <a:rPr lang="es-ES" altLang="en-US" sz="1800" b="0" i="0">
                <a:solidFill>
                  <a:srgbClr val="292929"/>
                </a:solidFill>
                <a:latin typeface="Calibri" panose="020F0502020204030204" pitchFamily="34" charset="0"/>
              </a:rPr>
              <a:t>. Se emplea para obtener metales con un alto grado de pureza, como en el caso del silicio</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Se aplica cuando las impurezas son más solubles en el metal fundido que en el metal sólido. Al desplazar lentamente una barra de metal con impurezas a través de un calefactor, las impurezas se concentran en la fase líquida y se desplazan de la fase sólida. </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662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662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662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01E69C0E-5EA4-4384-8997-B0E922EF42C0}" type="slidenum">
              <a:rPr kumimoji="0" lang="en-US" altLang="en-US" sz="1400" b="0" i="0">
                <a:solidFill>
                  <a:schemeClr val="tx1"/>
                </a:solidFill>
                <a:latin typeface="Tahoma" panose="020B0604030504040204" pitchFamily="34" charset="0"/>
              </a:rPr>
              <a:pPr algn="r" eaLnBrk="1" hangingPunct="1">
                <a:spcBef>
                  <a:spcPct val="0"/>
                </a:spcBef>
                <a:buClrTx/>
                <a:buFontTx/>
                <a:buNone/>
              </a:pPr>
              <a:t>14</a:t>
            </a:fld>
            <a:endParaRPr kumimoji="0" lang="en-US" altLang="en-US" sz="1400" b="0" i="0">
              <a:solidFill>
                <a:schemeClr val="tx1"/>
              </a:solidFill>
              <a:latin typeface="Tahoma" panose="020B0604030504040204" pitchFamily="34" charset="0"/>
            </a:endParaRPr>
          </a:p>
        </p:txBody>
      </p:sp>
      <p:sp>
        <p:nvSpPr>
          <p:cNvPr id="26630" name="Text Box 7"/>
          <p:cNvSpPr txBox="1">
            <a:spLocks noChangeArrowheads="1"/>
          </p:cNvSpPr>
          <p:nvPr/>
        </p:nvSpPr>
        <p:spPr bwMode="auto">
          <a:xfrm>
            <a:off x="395536" y="620713"/>
            <a:ext cx="69389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i="0" dirty="0" smtClean="0">
                <a:solidFill>
                  <a:srgbClr val="0070C0"/>
                </a:solidFill>
                <a:latin typeface="Arial Narrow" panose="020B0606020202030204" pitchFamily="34" charset="0"/>
              </a:rPr>
              <a:t>12.9.1. Magnesio. Metalurgia del magnesio</a:t>
            </a:r>
            <a:endParaRPr kumimoji="0" lang="es-ES" altLang="en-US" i="0" dirty="0">
              <a:solidFill>
                <a:srgbClr val="0070C0"/>
              </a:solidFill>
              <a:latin typeface="Arial Narrow" panose="020B0606020202030204" pitchFamily="34" charset="0"/>
            </a:endParaRPr>
          </a:p>
        </p:txBody>
      </p:sp>
      <p:sp>
        <p:nvSpPr>
          <p:cNvPr id="26631" name="Rectangle 3"/>
          <p:cNvSpPr>
            <a:spLocks noChangeArrowheads="1"/>
          </p:cNvSpPr>
          <p:nvPr/>
        </p:nvSpPr>
        <p:spPr bwMode="auto">
          <a:xfrm>
            <a:off x="539427" y="1340768"/>
            <a:ext cx="8064251" cy="1985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6º lugar en abundancia en </a:t>
            </a:r>
            <a:r>
              <a:rPr lang="es-ES" altLang="en-US" sz="1800" b="0" i="0" dirty="0">
                <a:solidFill>
                  <a:srgbClr val="292929"/>
                </a:solidFill>
                <a:latin typeface="Times New Roman" panose="02020603050405020304" pitchFamily="18" charset="0"/>
                <a:cs typeface="Times New Roman" panose="02020603050405020304" pitchFamily="18" charset="0"/>
              </a:rPr>
              <a:t>la corteza terrestre </a:t>
            </a:r>
            <a:r>
              <a:rPr lang="es-ES" altLang="en-US" sz="1800" b="0" i="0" dirty="0" smtClean="0">
                <a:solidFill>
                  <a:srgbClr val="292929"/>
                </a:solidFill>
                <a:latin typeface="Times New Roman" panose="02020603050405020304" pitchFamily="18" charset="0"/>
                <a:cs typeface="Times New Roman" panose="02020603050405020304" pitchFamily="18" charset="0"/>
              </a:rPr>
              <a:t>(~2,5% </a:t>
            </a:r>
            <a:r>
              <a:rPr lang="es-ES" altLang="en-US" sz="1800" b="0" i="0" dirty="0">
                <a:solidFill>
                  <a:srgbClr val="292929"/>
                </a:solidFill>
                <a:latin typeface="Times New Roman" panose="02020603050405020304" pitchFamily="18" charset="0"/>
                <a:cs typeface="Times New Roman" panose="02020603050405020304" pitchFamily="18" charset="0"/>
              </a:rPr>
              <a:t>en </a:t>
            </a:r>
            <a:r>
              <a:rPr lang="es-ES" altLang="en-US" sz="1800" b="0" i="0" dirty="0" smtClean="0">
                <a:solidFill>
                  <a:srgbClr val="292929"/>
                </a:solidFill>
                <a:latin typeface="Times New Roman" panose="02020603050405020304" pitchFamily="18" charset="0"/>
                <a:cs typeface="Times New Roman" panose="02020603050405020304" pitchFamily="18" charset="0"/>
              </a:rPr>
              <a:t>masa)</a:t>
            </a:r>
            <a:endParaRPr lang="es-ES" altLang="en-US" sz="1800" b="0" i="0" dirty="0">
              <a:solidFill>
                <a:srgbClr val="292929"/>
              </a:solidFill>
              <a:latin typeface="Times New Roman" panose="02020603050405020304" pitchFamily="18" charset="0"/>
              <a:cs typeface="Times New Roman" panose="02020603050405020304" pitchFamily="18" charset="0"/>
            </a:endParaRPr>
          </a:p>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Contenido en carbonatos y sulfatos naturales: </a:t>
            </a:r>
            <a:r>
              <a:rPr lang="es-ES" altLang="en-US" sz="1800" b="0" dirty="0" smtClean="0">
                <a:solidFill>
                  <a:srgbClr val="292929"/>
                </a:solidFill>
                <a:latin typeface="Times New Roman" panose="02020603050405020304" pitchFamily="18" charset="0"/>
                <a:cs typeface="Times New Roman" panose="02020603050405020304" pitchFamily="18" charset="0"/>
              </a:rPr>
              <a:t>carnalita</a:t>
            </a:r>
            <a:r>
              <a:rPr lang="es-ES" altLang="en-US" sz="1800" b="0" i="0" dirty="0" smtClean="0">
                <a:solidFill>
                  <a:srgbClr val="292929"/>
                </a:solidFill>
                <a:latin typeface="Times New Roman" panose="02020603050405020304" pitchFamily="18" charset="0"/>
                <a:cs typeface="Times New Roman" panose="02020603050405020304" pitchFamily="18" charset="0"/>
              </a:rPr>
              <a:t> (KCl·MgCl</a:t>
            </a:r>
            <a:r>
              <a:rPr lang="es-ES" altLang="en-US" sz="1800" b="0" i="0" baseline="-25000" dirty="0" smtClean="0">
                <a:solidFill>
                  <a:srgbClr val="292929"/>
                </a:solidFill>
                <a:latin typeface="Times New Roman" panose="02020603050405020304" pitchFamily="18" charset="0"/>
                <a:cs typeface="Times New Roman" panose="02020603050405020304" pitchFamily="18" charset="0"/>
              </a:rPr>
              <a:t>2</a:t>
            </a:r>
            <a:r>
              <a:rPr lang="es-ES" altLang="en-US" sz="1800" b="0" i="0" dirty="0" smtClean="0">
                <a:solidFill>
                  <a:srgbClr val="292929"/>
                </a:solidFill>
                <a:latin typeface="Times New Roman" panose="02020603050405020304" pitchFamily="18" charset="0"/>
                <a:cs typeface="Times New Roman" panose="02020603050405020304" pitchFamily="18" charset="0"/>
              </a:rPr>
              <a:t>·6H</a:t>
            </a:r>
            <a:r>
              <a:rPr lang="es-ES" altLang="en-US" sz="1800" b="0" i="0" baseline="-25000" dirty="0" smtClean="0">
                <a:solidFill>
                  <a:srgbClr val="292929"/>
                </a:solidFill>
                <a:latin typeface="Times New Roman" panose="02020603050405020304" pitchFamily="18" charset="0"/>
                <a:cs typeface="Times New Roman" panose="02020603050405020304" pitchFamily="18" charset="0"/>
              </a:rPr>
              <a:t>2</a:t>
            </a:r>
            <a:r>
              <a:rPr lang="es-ES" altLang="en-US" sz="1800" b="0" i="0" dirty="0" smtClean="0">
                <a:solidFill>
                  <a:srgbClr val="292929"/>
                </a:solidFill>
                <a:latin typeface="Times New Roman" panose="02020603050405020304" pitchFamily="18" charset="0"/>
                <a:cs typeface="Times New Roman" panose="02020603050405020304" pitchFamily="18" charset="0"/>
              </a:rPr>
              <a:t>O) </a:t>
            </a:r>
            <a:r>
              <a:rPr lang="es-ES" altLang="en-US" sz="1800" b="0" dirty="0" smtClean="0">
                <a:solidFill>
                  <a:srgbClr val="292929"/>
                </a:solidFill>
                <a:latin typeface="Times New Roman" panose="02020603050405020304" pitchFamily="18" charset="0"/>
                <a:cs typeface="Times New Roman" panose="02020603050405020304" pitchFamily="18" charset="0"/>
              </a:rPr>
              <a:t>magnesita</a:t>
            </a:r>
            <a:r>
              <a:rPr lang="es-ES" altLang="en-US" sz="1800" b="0" i="0" dirty="0" smtClean="0">
                <a:solidFill>
                  <a:srgbClr val="292929"/>
                </a:solidFill>
                <a:latin typeface="Times New Roman" panose="02020603050405020304" pitchFamily="18" charset="0"/>
                <a:cs typeface="Times New Roman" panose="02020603050405020304" pitchFamily="18" charset="0"/>
              </a:rPr>
              <a:t> (MgCO</a:t>
            </a:r>
            <a:r>
              <a:rPr lang="es-ES" altLang="en-US" sz="1800" b="0" i="0" baseline="-25000" dirty="0" smtClean="0">
                <a:solidFill>
                  <a:srgbClr val="292929"/>
                </a:solidFill>
                <a:latin typeface="Times New Roman" panose="02020603050405020304" pitchFamily="18" charset="0"/>
                <a:cs typeface="Times New Roman" panose="02020603050405020304" pitchFamily="18" charset="0"/>
              </a:rPr>
              <a:t>3</a:t>
            </a:r>
            <a:r>
              <a:rPr lang="es-ES" altLang="en-US" sz="1800" b="0" i="0" dirty="0" smtClean="0">
                <a:solidFill>
                  <a:srgbClr val="292929"/>
                </a:solidFill>
                <a:latin typeface="Times New Roman" panose="02020603050405020304" pitchFamily="18" charset="0"/>
                <a:cs typeface="Times New Roman" panose="02020603050405020304" pitchFamily="18" charset="0"/>
              </a:rPr>
              <a:t>), dolomita (MgCO</a:t>
            </a:r>
            <a:r>
              <a:rPr lang="es-ES" altLang="en-US" sz="1800" b="0" i="0" baseline="-25000" dirty="0" smtClean="0">
                <a:solidFill>
                  <a:srgbClr val="292929"/>
                </a:solidFill>
                <a:latin typeface="Times New Roman" panose="02020603050405020304" pitchFamily="18" charset="0"/>
                <a:cs typeface="Times New Roman" panose="02020603050405020304" pitchFamily="18" charset="0"/>
              </a:rPr>
              <a:t>3</a:t>
            </a:r>
            <a:r>
              <a:rPr lang="es-ES" altLang="en-US" sz="1800" b="0" i="0" dirty="0" smtClean="0">
                <a:solidFill>
                  <a:srgbClr val="292929"/>
                </a:solidFill>
                <a:latin typeface="Times New Roman" panose="02020603050405020304" pitchFamily="18" charset="0"/>
                <a:cs typeface="Times New Roman" panose="02020603050405020304" pitchFamily="18" charset="0"/>
              </a:rPr>
              <a:t>·CaCO</a:t>
            </a:r>
            <a:r>
              <a:rPr lang="es-ES" altLang="en-US" sz="1800" b="0" i="0" baseline="-25000" dirty="0" smtClean="0">
                <a:solidFill>
                  <a:srgbClr val="292929"/>
                </a:solidFill>
                <a:latin typeface="Times New Roman" panose="02020603050405020304" pitchFamily="18" charset="0"/>
                <a:cs typeface="Times New Roman" panose="02020603050405020304" pitchFamily="18" charset="0"/>
              </a:rPr>
              <a:t>3</a:t>
            </a:r>
            <a:r>
              <a:rPr lang="es-ES" altLang="en-US" sz="1800" b="0" i="0" dirty="0" smtClean="0">
                <a:solidFill>
                  <a:srgbClr val="292929"/>
                </a:solidFill>
                <a:latin typeface="Times New Roman" panose="02020603050405020304" pitchFamily="18" charset="0"/>
                <a:cs typeface="Times New Roman" panose="02020603050405020304" pitchFamily="18" charset="0"/>
              </a:rPr>
              <a:t>) </a:t>
            </a:r>
            <a:r>
              <a:rPr lang="es-ES" altLang="en-US" sz="1800" b="0" i="0" dirty="0">
                <a:solidFill>
                  <a:srgbClr val="292929"/>
                </a:solidFill>
                <a:latin typeface="Times New Roman" panose="02020603050405020304" pitchFamily="18" charset="0"/>
                <a:cs typeface="Times New Roman" panose="02020603050405020304" pitchFamily="18" charset="0"/>
              </a:rPr>
              <a:t>y </a:t>
            </a:r>
            <a:r>
              <a:rPr lang="es-ES" altLang="en-US" sz="1800" b="0" dirty="0" smtClean="0">
                <a:solidFill>
                  <a:srgbClr val="292929"/>
                </a:solidFill>
                <a:latin typeface="Times New Roman" panose="02020603050405020304" pitchFamily="18" charset="0"/>
                <a:cs typeface="Times New Roman" panose="02020603050405020304" pitchFamily="18" charset="0"/>
              </a:rPr>
              <a:t>epsomita</a:t>
            </a:r>
            <a:r>
              <a:rPr lang="es-ES" altLang="en-US" sz="1800" b="0" i="0" dirty="0" smtClean="0">
                <a:solidFill>
                  <a:srgbClr val="292929"/>
                </a:solidFill>
                <a:latin typeface="Times New Roman" panose="02020603050405020304" pitchFamily="18" charset="0"/>
                <a:cs typeface="Times New Roman" panose="02020603050405020304" pitchFamily="18" charset="0"/>
              </a:rPr>
              <a:t> (MgSO</a:t>
            </a:r>
            <a:r>
              <a:rPr lang="es-ES" altLang="en-US" sz="1800" b="0" i="0" baseline="-25000" dirty="0" smtClean="0">
                <a:solidFill>
                  <a:srgbClr val="292929"/>
                </a:solidFill>
                <a:latin typeface="Times New Roman" panose="02020603050405020304" pitchFamily="18" charset="0"/>
                <a:cs typeface="Times New Roman" panose="02020603050405020304" pitchFamily="18" charset="0"/>
              </a:rPr>
              <a:t>4</a:t>
            </a:r>
            <a:r>
              <a:rPr lang="es-ES" altLang="en-US" sz="1800" b="0" i="0" dirty="0" smtClean="0">
                <a:solidFill>
                  <a:srgbClr val="292929"/>
                </a:solidFill>
                <a:latin typeface="Times New Roman" panose="02020603050405020304" pitchFamily="18" charset="0"/>
                <a:cs typeface="Times New Roman" panose="02020603050405020304" pitchFamily="18" charset="0"/>
              </a:rPr>
              <a:t>·7H</a:t>
            </a:r>
            <a:r>
              <a:rPr lang="es-ES" altLang="en-US" sz="1800" b="0" i="0" baseline="-25000" dirty="0" smtClean="0">
                <a:solidFill>
                  <a:srgbClr val="292929"/>
                </a:solidFill>
                <a:latin typeface="Times New Roman" panose="02020603050405020304" pitchFamily="18" charset="0"/>
                <a:cs typeface="Times New Roman" panose="02020603050405020304" pitchFamily="18" charset="0"/>
              </a:rPr>
              <a:t>2</a:t>
            </a:r>
            <a:r>
              <a:rPr lang="es-ES" altLang="en-US" sz="1800" b="0" i="0" dirty="0" smtClean="0">
                <a:solidFill>
                  <a:srgbClr val="292929"/>
                </a:solidFill>
                <a:latin typeface="Times New Roman" panose="02020603050405020304" pitchFamily="18" charset="0"/>
                <a:cs typeface="Times New Roman" panose="02020603050405020304" pitchFamily="18" charset="0"/>
              </a:rPr>
              <a:t>O)</a:t>
            </a:r>
            <a:endParaRPr lang="es-ES" altLang="en-US" sz="1800" b="0" i="0" dirty="0">
              <a:solidFill>
                <a:srgbClr val="292929"/>
              </a:solidFill>
              <a:latin typeface="Times New Roman" panose="02020603050405020304" pitchFamily="18" charset="0"/>
              <a:cs typeface="Times New Roman" panose="02020603050405020304" pitchFamily="18" charset="0"/>
            </a:endParaRPr>
          </a:p>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Fuente principal: salmueras o concentrados de agua marina con [Mg</a:t>
            </a:r>
            <a:r>
              <a:rPr lang="es-ES" altLang="en-US" sz="1800" b="0" i="0" baseline="30000" dirty="0" smtClean="0">
                <a:solidFill>
                  <a:srgbClr val="292929"/>
                </a:solidFill>
                <a:latin typeface="Times New Roman" panose="02020603050405020304" pitchFamily="18" charset="0"/>
                <a:cs typeface="Times New Roman" panose="02020603050405020304" pitchFamily="18" charset="0"/>
              </a:rPr>
              <a:t>2+</a:t>
            </a:r>
            <a:r>
              <a:rPr lang="es-ES" altLang="en-US" sz="1800" b="0" i="0" dirty="0" smtClean="0">
                <a:solidFill>
                  <a:srgbClr val="292929"/>
                </a:solidFill>
                <a:latin typeface="Times New Roman" panose="02020603050405020304" pitchFamily="18" charset="0"/>
                <a:cs typeface="Times New Roman" panose="02020603050405020304" pitchFamily="18" charset="0"/>
              </a:rPr>
              <a:t>]~0,13%</a:t>
            </a:r>
          </a:p>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Esencial para vida animal y vegetal, interviene en procesos enzimáticos. Presente en el pigmento verde de la clorofila, y con rol relevante en la fotosíntesis.</a:t>
            </a:r>
            <a:endParaRPr lang="es-ES" altLang="en-US" sz="1800" b="0" i="0" dirty="0">
              <a:solidFill>
                <a:srgbClr val="292929"/>
              </a:solidFill>
              <a:latin typeface="Times New Roman" panose="02020603050405020304" pitchFamily="18" charset="0"/>
              <a:cs typeface="Times New Roman" panose="02020603050405020304" pitchFamily="18" charset="0"/>
            </a:endParaRPr>
          </a:p>
        </p:txBody>
      </p:sp>
      <p:sp>
        <p:nvSpPr>
          <p:cNvPr id="26632" name="Rectangle 3"/>
          <p:cNvSpPr>
            <a:spLocks noChangeArrowheads="1"/>
          </p:cNvSpPr>
          <p:nvPr/>
        </p:nvSpPr>
        <p:spPr bwMode="auto">
          <a:xfrm>
            <a:off x="323528" y="3501008"/>
            <a:ext cx="4395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79388" indent="-179388"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buClr>
                <a:srgbClr val="5F5F5F"/>
              </a:buClr>
              <a:buFont typeface="Wingdings" panose="05000000000000000000" pitchFamily="2" charset="2"/>
              <a:buChar char="§"/>
            </a:pPr>
            <a:r>
              <a:rPr lang="es-ES" altLang="en-US" sz="2000" i="0" dirty="0" smtClean="0">
                <a:latin typeface="Calibri" panose="020F0502020204030204" pitchFamily="34" charset="0"/>
              </a:rPr>
              <a:t>Aplicaciones:</a:t>
            </a:r>
            <a:endParaRPr lang="es-ES" altLang="en-US" sz="2000" i="0" dirty="0">
              <a:latin typeface="Calibri" panose="020F0502020204030204" pitchFamily="34" charset="0"/>
            </a:endParaRPr>
          </a:p>
        </p:txBody>
      </p:sp>
      <p:sp>
        <p:nvSpPr>
          <p:cNvPr id="26633" name="Rectangle 3"/>
          <p:cNvSpPr>
            <a:spLocks noChangeArrowheads="1"/>
          </p:cNvSpPr>
          <p:nvPr/>
        </p:nvSpPr>
        <p:spPr bwMode="auto">
          <a:xfrm>
            <a:off x="539428" y="3884040"/>
            <a:ext cx="5147419" cy="253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Calibri" panose="020F0502020204030204" pitchFamily="34" charset="0"/>
              </a:rPr>
              <a:t>Aleaciones ligeras con aluminio para industria aeronáutica y estructuras metálicas</a:t>
            </a:r>
          </a:p>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Calibri" panose="020F0502020204030204" pitchFamily="34" charset="0"/>
              </a:rPr>
              <a:t>Metal </a:t>
            </a:r>
            <a:r>
              <a:rPr lang="es-ES" altLang="en-US" sz="1800" b="0" dirty="0" smtClean="0">
                <a:solidFill>
                  <a:srgbClr val="292929"/>
                </a:solidFill>
                <a:latin typeface="Calibri" panose="020F0502020204030204" pitchFamily="34" charset="0"/>
              </a:rPr>
              <a:t>Dow</a:t>
            </a:r>
            <a:r>
              <a:rPr lang="es-ES" altLang="en-US" sz="1800" b="0" i="0" dirty="0" smtClean="0">
                <a:solidFill>
                  <a:srgbClr val="292929"/>
                </a:solidFill>
                <a:latin typeface="Calibri" panose="020F0502020204030204" pitchFamily="34" charset="0"/>
              </a:rPr>
              <a:t>: aleación </a:t>
            </a:r>
            <a:r>
              <a:rPr lang="es-ES" altLang="en-US" sz="1800" b="0" i="0" dirty="0" err="1" smtClean="0">
                <a:solidFill>
                  <a:srgbClr val="292929"/>
                </a:solidFill>
                <a:latin typeface="Calibri" panose="020F0502020204030204" pitchFamily="34" charset="0"/>
              </a:rPr>
              <a:t>Mg·Al</a:t>
            </a:r>
            <a:r>
              <a:rPr lang="es-ES" altLang="en-US" sz="1800" b="0" i="0" dirty="0" smtClean="0">
                <a:solidFill>
                  <a:srgbClr val="292929"/>
                </a:solidFill>
                <a:latin typeface="Calibri" panose="020F0502020204030204" pitchFamily="34" charset="0"/>
              </a:rPr>
              <a:t> con Mn y Zn con muy buena relación peso/resistencia, en fabricación de aviones, automóviles y vagones de tren</a:t>
            </a:r>
          </a:p>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Calibri" panose="020F0502020204030204" pitchFamily="34" charset="0"/>
              </a:rPr>
              <a:t>En estado puro: electrodo de sacrificio para prevenir corrosión</a:t>
            </a:r>
          </a:p>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Calibri" panose="020F0502020204030204" pitchFamily="34" charset="0"/>
              </a:rPr>
              <a:t>Usos medicinales y alimenticios</a:t>
            </a:r>
            <a:endParaRPr lang="es-ES" altLang="en-US" sz="1800" b="0" i="0" dirty="0">
              <a:solidFill>
                <a:srgbClr val="292929"/>
              </a:solidFill>
              <a:latin typeface="Calibri" panose="020F0502020204030204" pitchFamily="34" charset="0"/>
            </a:endParaRPr>
          </a:p>
        </p:txBody>
      </p:sp>
      <p:pic>
        <p:nvPicPr>
          <p:cNvPr id="2" name="Imagen 1"/>
          <p:cNvPicPr>
            <a:picLocks noChangeAspect="1"/>
          </p:cNvPicPr>
          <p:nvPr/>
        </p:nvPicPr>
        <p:blipFill rotWithShape="1">
          <a:blip r:embed="rId2"/>
          <a:srcRect l="3045" r="6760"/>
          <a:stretch/>
        </p:blipFill>
        <p:spPr>
          <a:xfrm>
            <a:off x="5831632" y="3403992"/>
            <a:ext cx="3312368" cy="2676620"/>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662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662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662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01E69C0E-5EA4-4384-8997-B0E922EF42C0}" type="slidenum">
              <a:rPr kumimoji="0" lang="en-US" altLang="en-US" sz="1400" b="0" i="0">
                <a:solidFill>
                  <a:schemeClr val="tx1"/>
                </a:solidFill>
                <a:latin typeface="Tahoma" panose="020B0604030504040204" pitchFamily="34" charset="0"/>
              </a:rPr>
              <a:pPr algn="r" eaLnBrk="1" hangingPunct="1">
                <a:spcBef>
                  <a:spcPct val="0"/>
                </a:spcBef>
                <a:buClrTx/>
                <a:buFontTx/>
                <a:buNone/>
              </a:pPr>
              <a:t>15</a:t>
            </a:fld>
            <a:endParaRPr kumimoji="0" lang="en-US" altLang="en-US" sz="1400" b="0" i="0">
              <a:solidFill>
                <a:schemeClr val="tx1"/>
              </a:solidFill>
              <a:latin typeface="Tahoma" panose="020B0604030504040204" pitchFamily="34" charset="0"/>
            </a:endParaRPr>
          </a:p>
        </p:txBody>
      </p:sp>
      <p:sp>
        <p:nvSpPr>
          <p:cNvPr id="26632" name="Rectangle 3"/>
          <p:cNvSpPr>
            <a:spLocks noChangeArrowheads="1"/>
          </p:cNvSpPr>
          <p:nvPr/>
        </p:nvSpPr>
        <p:spPr bwMode="auto">
          <a:xfrm>
            <a:off x="468313" y="1124744"/>
            <a:ext cx="7848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179388" indent="-179388"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buClr>
                <a:srgbClr val="5F5F5F"/>
              </a:buClr>
              <a:buFont typeface="Wingdings" panose="05000000000000000000" pitchFamily="2" charset="2"/>
              <a:buChar char="§"/>
            </a:pPr>
            <a:r>
              <a:rPr lang="es-ES" altLang="en-US" sz="2000" i="0" dirty="0">
                <a:latin typeface="Calibri" panose="020F0502020204030204" pitchFamily="34" charset="0"/>
              </a:rPr>
              <a:t>Metalurgia del </a:t>
            </a:r>
            <a:r>
              <a:rPr lang="es-ES" altLang="en-US" sz="2000" i="0" dirty="0" smtClean="0">
                <a:latin typeface="Calibri" panose="020F0502020204030204" pitchFamily="34" charset="0"/>
              </a:rPr>
              <a:t>magnesio: </a:t>
            </a:r>
            <a:r>
              <a:rPr lang="es-ES" altLang="en-US" sz="2000" b="0" i="0" dirty="0" smtClean="0">
                <a:latin typeface="Calibri" panose="020F0502020204030204" pitchFamily="34" charset="0"/>
              </a:rPr>
              <a:t>1) usando MgCl</a:t>
            </a:r>
            <a:r>
              <a:rPr lang="es-ES" altLang="en-US" sz="2000" b="0" i="0" baseline="-25000" dirty="0" smtClean="0">
                <a:latin typeface="Calibri" panose="020F0502020204030204" pitchFamily="34" charset="0"/>
              </a:rPr>
              <a:t>2</a:t>
            </a:r>
            <a:r>
              <a:rPr lang="es-ES" altLang="en-US" sz="2000" b="0" i="0" dirty="0" smtClean="0">
                <a:latin typeface="Calibri" panose="020F0502020204030204" pitchFamily="34" charset="0"/>
              </a:rPr>
              <a:t> como precursor</a:t>
            </a:r>
            <a:endParaRPr lang="es-ES" altLang="en-US" sz="2000" b="0" i="0" dirty="0">
              <a:latin typeface="Calibri" panose="020F0502020204030204" pitchFamily="34" charset="0"/>
            </a:endParaRPr>
          </a:p>
        </p:txBody>
      </p:sp>
      <p:sp>
        <p:nvSpPr>
          <p:cNvPr id="11" name="Text Box 7"/>
          <p:cNvSpPr txBox="1">
            <a:spLocks noChangeArrowheads="1"/>
          </p:cNvSpPr>
          <p:nvPr/>
        </p:nvSpPr>
        <p:spPr bwMode="auto">
          <a:xfrm>
            <a:off x="9302" y="466725"/>
            <a:ext cx="6938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600" b="0" i="0" dirty="0" smtClean="0">
                <a:solidFill>
                  <a:srgbClr val="0070C0"/>
                </a:solidFill>
                <a:latin typeface="Arial" panose="020B0604020202020204" pitchFamily="34" charset="0"/>
              </a:rPr>
              <a:t>12.9.1 Magnesio. Metalurgia del magnesio</a:t>
            </a:r>
            <a:endParaRPr kumimoji="0" lang="es-ES" altLang="en-US" sz="1600" b="0" i="0" dirty="0">
              <a:solidFill>
                <a:srgbClr val="0070C0"/>
              </a:solidFill>
              <a:latin typeface="Arial" panose="020B0604020202020204" pitchFamily="34" charset="0"/>
            </a:endParaRPr>
          </a:p>
        </p:txBody>
      </p:sp>
      <p:sp>
        <p:nvSpPr>
          <p:cNvPr id="10" name="Rectangle 3"/>
          <p:cNvSpPr>
            <a:spLocks noChangeArrowheads="1"/>
          </p:cNvSpPr>
          <p:nvPr/>
        </p:nvSpPr>
        <p:spPr bwMode="auto">
          <a:xfrm>
            <a:off x="683568" y="1556792"/>
            <a:ext cx="7992888" cy="192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dirty="0" smtClean="0">
                <a:solidFill>
                  <a:srgbClr val="C00000"/>
                </a:solidFill>
                <a:latin typeface="Calibri" panose="020F0502020204030204" pitchFamily="34" charset="0"/>
              </a:rPr>
              <a:t>Concentración y preparación de la mena</a:t>
            </a:r>
            <a:endParaRPr lang="es-ES" altLang="en-US" sz="1800" b="0" i="0" dirty="0">
              <a:solidFill>
                <a:srgbClr val="292929"/>
              </a:solidFill>
              <a:latin typeface="Calibri" panose="020F0502020204030204" pitchFamily="34" charset="0"/>
            </a:endParaRPr>
          </a:p>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Se concentra el mineral, se disuelve en disolución acuosa de </a:t>
            </a:r>
            <a:r>
              <a:rPr lang="es-ES" altLang="en-US" sz="1600" b="0" i="0" dirty="0" err="1" smtClean="0">
                <a:solidFill>
                  <a:srgbClr val="7030A0"/>
                </a:solidFill>
                <a:latin typeface="Calibri" panose="020F0502020204030204" pitchFamily="34" charset="0"/>
              </a:rPr>
              <a:t>HCl</a:t>
            </a:r>
            <a:r>
              <a:rPr lang="es-ES" altLang="en-US" sz="1600" b="0" i="0" dirty="0">
                <a:solidFill>
                  <a:srgbClr val="7030A0"/>
                </a:solidFill>
                <a:latin typeface="Calibri" panose="020F0502020204030204" pitchFamily="34" charset="0"/>
              </a:rPr>
              <a:t> </a:t>
            </a:r>
            <a:r>
              <a:rPr lang="es-ES" altLang="en-US" sz="1600" b="0" i="0" dirty="0" smtClean="0">
                <a:solidFill>
                  <a:srgbClr val="7030A0"/>
                </a:solidFill>
                <a:latin typeface="Calibri" panose="020F0502020204030204" pitchFamily="34" charset="0"/>
              </a:rPr>
              <a:t>y se filtra para separar residuo insoluble </a:t>
            </a:r>
          </a:p>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Se precipita Mg(OH)</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 de la disolución mediante lechada de cal apagada, dado que el producto de solubilidad del Mg(OH)</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 es más bajo que el del Ca(OH)</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a:t>
            </a:r>
          </a:p>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Se filtra la suspensión, se seca y neutraliza con </a:t>
            </a:r>
            <a:r>
              <a:rPr lang="es-ES" altLang="en-US" sz="1600" b="0" i="0" dirty="0" err="1" smtClean="0">
                <a:solidFill>
                  <a:srgbClr val="7030A0"/>
                </a:solidFill>
                <a:latin typeface="Calibri" panose="020F0502020204030204" pitchFamily="34" charset="0"/>
              </a:rPr>
              <a:t>HCl</a:t>
            </a:r>
            <a:r>
              <a:rPr lang="es-ES" altLang="en-US" sz="1600" b="0" i="0" dirty="0" smtClean="0">
                <a:solidFill>
                  <a:srgbClr val="7030A0"/>
                </a:solidFill>
                <a:latin typeface="Calibri" panose="020F0502020204030204" pitchFamily="34" charset="0"/>
              </a:rPr>
              <a:t> concentrado para obtener MgCl</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 en disolución y luego en forma sólida por evaporación</a:t>
            </a:r>
            <a:endParaRPr lang="es-ES" altLang="en-US" sz="1600" b="0" i="0" dirty="0">
              <a:solidFill>
                <a:srgbClr val="7030A0"/>
              </a:solidFill>
              <a:latin typeface="Calibri" panose="020F0502020204030204" pitchFamily="34" charset="0"/>
            </a:endParaRPr>
          </a:p>
        </p:txBody>
      </p:sp>
      <p:pic>
        <p:nvPicPr>
          <p:cNvPr id="2" name="Imagen 1"/>
          <p:cNvPicPr>
            <a:picLocks noChangeAspect="1"/>
          </p:cNvPicPr>
          <p:nvPr/>
        </p:nvPicPr>
        <p:blipFill>
          <a:blip r:embed="rId2"/>
          <a:stretch>
            <a:fillRect/>
          </a:stretch>
        </p:blipFill>
        <p:spPr>
          <a:xfrm>
            <a:off x="2549846" y="3501008"/>
            <a:ext cx="4260331" cy="702543"/>
          </a:xfrm>
          <a:prstGeom prst="rect">
            <a:avLst/>
          </a:prstGeom>
        </p:spPr>
      </p:pic>
      <p:sp>
        <p:nvSpPr>
          <p:cNvPr id="12" name="Rectangle 3"/>
          <p:cNvSpPr>
            <a:spLocks noChangeArrowheads="1"/>
          </p:cNvSpPr>
          <p:nvPr/>
        </p:nvSpPr>
        <p:spPr bwMode="auto">
          <a:xfrm>
            <a:off x="683568" y="4221088"/>
            <a:ext cx="7992888" cy="1431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dirty="0" smtClean="0">
                <a:solidFill>
                  <a:srgbClr val="C00000"/>
                </a:solidFill>
                <a:latin typeface="Calibri" panose="020F0502020204030204" pitchFamily="34" charset="0"/>
              </a:rPr>
              <a:t>Reducción de la sal a metal</a:t>
            </a:r>
            <a:endParaRPr lang="es-ES" altLang="en-US" sz="1800" b="0" i="0" dirty="0">
              <a:solidFill>
                <a:srgbClr val="292929"/>
              </a:solidFill>
              <a:latin typeface="Calibri" panose="020F0502020204030204" pitchFamily="34" charset="0"/>
            </a:endParaRPr>
          </a:p>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El MgCl</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 se seca, se funde y se somete a electrólisis en atmósfera inerte en una cuba de acero inoxidable (cátodo) con ánodo de grafito. </a:t>
            </a:r>
          </a:p>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Se añade </a:t>
            </a:r>
            <a:r>
              <a:rPr lang="es-ES" altLang="en-US" sz="1600" b="0" i="0" dirty="0" err="1" smtClean="0">
                <a:solidFill>
                  <a:srgbClr val="7030A0"/>
                </a:solidFill>
                <a:latin typeface="Calibri" panose="020F0502020204030204" pitchFamily="34" charset="0"/>
              </a:rPr>
              <a:t>NaCl</a:t>
            </a:r>
            <a:r>
              <a:rPr lang="es-ES" altLang="en-US" sz="1600" b="0" i="0" dirty="0" smtClean="0">
                <a:solidFill>
                  <a:srgbClr val="7030A0"/>
                </a:solidFill>
                <a:latin typeface="Calibri" panose="020F0502020204030204" pitchFamily="34" charset="0"/>
              </a:rPr>
              <a:t> para mejorar conductividad del baño y rebajar punto de fusión</a:t>
            </a:r>
          </a:p>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El magnesio, menos denso que el baño, se retira por la parte superior de la cuba   </a:t>
            </a:r>
            <a:endParaRPr lang="es-ES" altLang="en-US" sz="1600" b="0" i="0" dirty="0">
              <a:solidFill>
                <a:srgbClr val="7030A0"/>
              </a:solidFill>
              <a:latin typeface="Calibri" panose="020F0502020204030204" pitchFamily="34" charset="0"/>
            </a:endParaRPr>
          </a:p>
        </p:txBody>
      </p:sp>
      <p:pic>
        <p:nvPicPr>
          <p:cNvPr id="3" name="Imagen 2"/>
          <p:cNvPicPr>
            <a:picLocks noChangeAspect="1"/>
          </p:cNvPicPr>
          <p:nvPr/>
        </p:nvPicPr>
        <p:blipFill>
          <a:blip r:embed="rId3"/>
          <a:stretch>
            <a:fillRect/>
          </a:stretch>
        </p:blipFill>
        <p:spPr>
          <a:xfrm>
            <a:off x="2649484" y="5670428"/>
            <a:ext cx="3845031" cy="1052736"/>
          </a:xfrm>
          <a:prstGeom prst="rect">
            <a:avLst/>
          </a:prstGeom>
        </p:spPr>
      </p:pic>
    </p:spTree>
    <p:extLst>
      <p:ext uri="{BB962C8B-B14F-4D97-AF65-F5344CB8AC3E}">
        <p14:creationId xmlns:p14="http://schemas.microsoft.com/office/powerpoint/2010/main" val="247999151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662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662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662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01E69C0E-5EA4-4384-8997-B0E922EF42C0}" type="slidenum">
              <a:rPr kumimoji="0" lang="en-US" altLang="en-US" sz="1400" b="0" i="0">
                <a:solidFill>
                  <a:schemeClr val="tx1"/>
                </a:solidFill>
                <a:latin typeface="Tahoma" panose="020B0604030504040204" pitchFamily="34" charset="0"/>
              </a:rPr>
              <a:pPr algn="r" eaLnBrk="1" hangingPunct="1">
                <a:spcBef>
                  <a:spcPct val="0"/>
                </a:spcBef>
                <a:buClrTx/>
                <a:buFontTx/>
                <a:buNone/>
              </a:pPr>
              <a:t>16</a:t>
            </a:fld>
            <a:endParaRPr kumimoji="0" lang="en-US" altLang="en-US" sz="1400" b="0" i="0">
              <a:solidFill>
                <a:schemeClr val="tx1"/>
              </a:solidFill>
              <a:latin typeface="Tahoma" panose="020B0604030504040204" pitchFamily="34" charset="0"/>
            </a:endParaRPr>
          </a:p>
        </p:txBody>
      </p:sp>
      <p:sp>
        <p:nvSpPr>
          <p:cNvPr id="26632" name="Rectangle 3"/>
          <p:cNvSpPr>
            <a:spLocks noChangeArrowheads="1"/>
          </p:cNvSpPr>
          <p:nvPr/>
        </p:nvSpPr>
        <p:spPr bwMode="auto">
          <a:xfrm>
            <a:off x="468313" y="1124744"/>
            <a:ext cx="7661275"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179388" indent="-179388"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buClr>
                <a:srgbClr val="5F5F5F"/>
              </a:buClr>
              <a:buFont typeface="Wingdings" panose="05000000000000000000" pitchFamily="2" charset="2"/>
              <a:buChar char="§"/>
            </a:pPr>
            <a:r>
              <a:rPr lang="es-ES" altLang="en-US" sz="2000" i="0" dirty="0">
                <a:latin typeface="Calibri" panose="020F0502020204030204" pitchFamily="34" charset="0"/>
              </a:rPr>
              <a:t>Metalurgia del </a:t>
            </a:r>
            <a:r>
              <a:rPr lang="es-ES" altLang="en-US" sz="2000" i="0" dirty="0" smtClean="0">
                <a:latin typeface="Calibri" panose="020F0502020204030204" pitchFamily="34" charset="0"/>
              </a:rPr>
              <a:t>magnesio: </a:t>
            </a:r>
            <a:r>
              <a:rPr lang="es-ES" altLang="en-US" sz="2000" b="0" i="0" dirty="0" smtClean="0">
                <a:latin typeface="Calibri" panose="020F0502020204030204" pitchFamily="34" charset="0"/>
              </a:rPr>
              <a:t>2) a partir del </a:t>
            </a:r>
            <a:r>
              <a:rPr lang="es-ES" altLang="en-US" sz="2000" b="0" i="0" dirty="0" err="1" smtClean="0">
                <a:latin typeface="Calibri" panose="020F0502020204030204" pitchFamily="34" charset="0"/>
              </a:rPr>
              <a:t>MgO</a:t>
            </a:r>
            <a:r>
              <a:rPr lang="es-ES" altLang="en-US" sz="2000" b="0" i="0" dirty="0" smtClean="0">
                <a:latin typeface="Calibri" panose="020F0502020204030204" pitchFamily="34" charset="0"/>
              </a:rPr>
              <a:t> como precursor</a:t>
            </a:r>
            <a:endParaRPr lang="es-ES" altLang="en-US" sz="2000" b="0" i="0" dirty="0">
              <a:latin typeface="Calibri" panose="020F0502020204030204" pitchFamily="34" charset="0"/>
            </a:endParaRPr>
          </a:p>
        </p:txBody>
      </p:sp>
      <p:sp>
        <p:nvSpPr>
          <p:cNvPr id="11" name="Text Box 7"/>
          <p:cNvSpPr txBox="1">
            <a:spLocks noChangeArrowheads="1"/>
          </p:cNvSpPr>
          <p:nvPr/>
        </p:nvSpPr>
        <p:spPr bwMode="auto">
          <a:xfrm>
            <a:off x="9302" y="466725"/>
            <a:ext cx="6938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600" b="0" i="0" dirty="0" smtClean="0">
                <a:solidFill>
                  <a:srgbClr val="0070C0"/>
                </a:solidFill>
                <a:latin typeface="Arial" panose="020B0604020202020204" pitchFamily="34" charset="0"/>
              </a:rPr>
              <a:t>12.9.1 Magnesio. Metalurgia del magnesio</a:t>
            </a:r>
            <a:endParaRPr kumimoji="0" lang="es-ES" altLang="en-US" sz="1600" b="0" i="0" dirty="0">
              <a:solidFill>
                <a:srgbClr val="0070C0"/>
              </a:solidFill>
              <a:latin typeface="Arial" panose="020B0604020202020204" pitchFamily="34" charset="0"/>
            </a:endParaRPr>
          </a:p>
        </p:txBody>
      </p:sp>
      <p:sp>
        <p:nvSpPr>
          <p:cNvPr id="12" name="Rectangle 3"/>
          <p:cNvSpPr>
            <a:spLocks noChangeArrowheads="1"/>
          </p:cNvSpPr>
          <p:nvPr/>
        </p:nvSpPr>
        <p:spPr bwMode="auto">
          <a:xfrm>
            <a:off x="683568" y="1628800"/>
            <a:ext cx="7992888" cy="85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Reducción térmica del </a:t>
            </a:r>
            <a:r>
              <a:rPr lang="es-ES" altLang="en-US" sz="1600" b="0" i="0" dirty="0" err="1" smtClean="0">
                <a:solidFill>
                  <a:srgbClr val="7030A0"/>
                </a:solidFill>
                <a:latin typeface="Calibri" panose="020F0502020204030204" pitchFamily="34" charset="0"/>
              </a:rPr>
              <a:t>MgO</a:t>
            </a:r>
            <a:r>
              <a:rPr lang="es-ES" altLang="en-US" sz="1600" b="0" i="0" dirty="0" smtClean="0">
                <a:solidFill>
                  <a:srgbClr val="7030A0"/>
                </a:solidFill>
                <a:latin typeface="Calibri" panose="020F0502020204030204" pitchFamily="34" charset="0"/>
              </a:rPr>
              <a:t> con carbón de coque a 2000 °C</a:t>
            </a:r>
          </a:p>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El Mg se desprende en forma de vapor y se enfría rápidamente para evitar proceso inverso de oxidación</a:t>
            </a:r>
            <a:endParaRPr lang="es-ES" altLang="en-US" sz="1600" b="0" i="0" dirty="0">
              <a:solidFill>
                <a:srgbClr val="7030A0"/>
              </a:solidFill>
              <a:latin typeface="Calibri" panose="020F0502020204030204" pitchFamily="34" charset="0"/>
            </a:endParaRPr>
          </a:p>
        </p:txBody>
      </p:sp>
      <p:pic>
        <p:nvPicPr>
          <p:cNvPr id="2" name="Imagen 1"/>
          <p:cNvPicPr>
            <a:picLocks noChangeAspect="1"/>
          </p:cNvPicPr>
          <p:nvPr/>
        </p:nvPicPr>
        <p:blipFill>
          <a:blip r:embed="rId2"/>
          <a:stretch>
            <a:fillRect/>
          </a:stretch>
        </p:blipFill>
        <p:spPr>
          <a:xfrm>
            <a:off x="154359" y="4878909"/>
            <a:ext cx="2617441" cy="1779860"/>
          </a:xfrm>
          <a:prstGeom prst="rect">
            <a:avLst/>
          </a:prstGeom>
        </p:spPr>
      </p:pic>
      <p:sp>
        <p:nvSpPr>
          <p:cNvPr id="15" name="Rectangle 3"/>
          <p:cNvSpPr>
            <a:spLocks noChangeArrowheads="1"/>
          </p:cNvSpPr>
          <p:nvPr/>
        </p:nvSpPr>
        <p:spPr bwMode="auto">
          <a:xfrm>
            <a:off x="683568" y="2924944"/>
            <a:ext cx="7992888" cy="137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Alternativa: reducción con silicio, que permite trabajar a menor temperatura (1200°C) y da Mg más puro, aunque es más caro</a:t>
            </a:r>
          </a:p>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En este caso, la materia prima son una mezcla de óxidos de Ca y Mg obtenidos por calcinación de dolomita</a:t>
            </a:r>
          </a:p>
          <a:p>
            <a:pPr lvl="1" eaLnBrk="1" hangingPunct="1">
              <a:spcBef>
                <a:spcPts val="200"/>
              </a:spcBef>
              <a:buClr>
                <a:srgbClr val="FF0000"/>
              </a:buClr>
              <a:buFontTx/>
              <a:buChar char="•"/>
            </a:pPr>
            <a:r>
              <a:rPr lang="es-ES" altLang="en-US" sz="1600" b="0" i="0" dirty="0" smtClean="0">
                <a:solidFill>
                  <a:srgbClr val="7030A0"/>
                </a:solidFill>
                <a:latin typeface="Calibri" panose="020F0502020204030204" pitchFamily="34" charset="0"/>
              </a:rPr>
              <a:t>Se separa el silicato cálcico como escoria</a:t>
            </a:r>
            <a:endParaRPr lang="es-ES" altLang="en-US" sz="1600" b="0" i="0" dirty="0">
              <a:solidFill>
                <a:srgbClr val="7030A0"/>
              </a:solidFill>
              <a:latin typeface="Calibri" panose="020F0502020204030204" pitchFamily="34" charset="0"/>
            </a:endParaRPr>
          </a:p>
        </p:txBody>
      </p:sp>
      <p:pic>
        <p:nvPicPr>
          <p:cNvPr id="3" name="Imagen 2"/>
          <p:cNvPicPr>
            <a:picLocks noChangeAspect="1"/>
          </p:cNvPicPr>
          <p:nvPr/>
        </p:nvPicPr>
        <p:blipFill rotWithShape="1">
          <a:blip r:embed="rId3"/>
          <a:srcRect b="46647"/>
          <a:stretch/>
        </p:blipFill>
        <p:spPr>
          <a:xfrm>
            <a:off x="2839179" y="2428969"/>
            <a:ext cx="4109085" cy="442888"/>
          </a:xfrm>
          <a:prstGeom prst="rect">
            <a:avLst/>
          </a:prstGeom>
        </p:spPr>
      </p:pic>
      <p:pic>
        <p:nvPicPr>
          <p:cNvPr id="16" name="Imagen 15"/>
          <p:cNvPicPr>
            <a:picLocks noChangeAspect="1"/>
          </p:cNvPicPr>
          <p:nvPr/>
        </p:nvPicPr>
        <p:blipFill rotWithShape="1">
          <a:blip r:embed="rId3"/>
          <a:srcRect t="56186"/>
          <a:stretch/>
        </p:blipFill>
        <p:spPr>
          <a:xfrm>
            <a:off x="2625469" y="4338297"/>
            <a:ext cx="4109085" cy="363702"/>
          </a:xfrm>
          <a:prstGeom prst="rect">
            <a:avLst/>
          </a:prstGeom>
        </p:spPr>
      </p:pic>
      <p:sp>
        <p:nvSpPr>
          <p:cNvPr id="17" name="Rectangle 3"/>
          <p:cNvSpPr>
            <a:spLocks noChangeArrowheads="1"/>
          </p:cNvSpPr>
          <p:nvPr/>
        </p:nvSpPr>
        <p:spPr bwMode="auto">
          <a:xfrm>
            <a:off x="2982822" y="5103413"/>
            <a:ext cx="5693634" cy="127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El Mg metálico arde en el aire con llama muy brillante formando </a:t>
            </a:r>
            <a:r>
              <a:rPr lang="es-ES" altLang="en-US" sz="1800" b="0" i="0" dirty="0" err="1" smtClean="0">
                <a:solidFill>
                  <a:srgbClr val="292929"/>
                </a:solidFill>
                <a:latin typeface="Times New Roman" panose="02020603050405020304" pitchFamily="18" charset="0"/>
                <a:cs typeface="Times New Roman" panose="02020603050405020304" pitchFamily="18" charset="0"/>
              </a:rPr>
              <a:t>MgO</a:t>
            </a:r>
            <a:r>
              <a:rPr lang="es-ES" altLang="en-US" sz="1800" b="0" i="0" dirty="0" smtClean="0">
                <a:solidFill>
                  <a:srgbClr val="292929"/>
                </a:solidFill>
                <a:latin typeface="Times New Roman" panose="02020603050405020304" pitchFamily="18" charset="0"/>
                <a:cs typeface="Times New Roman" panose="02020603050405020304" pitchFamily="18" charset="0"/>
              </a:rPr>
              <a:t> (</a:t>
            </a:r>
            <a:r>
              <a:rPr lang="es-ES" altLang="en-US" sz="1800" b="0" dirty="0" smtClean="0">
                <a:solidFill>
                  <a:srgbClr val="292929"/>
                </a:solidFill>
                <a:latin typeface="Times New Roman" panose="02020603050405020304" pitchFamily="18" charset="0"/>
                <a:cs typeface="Times New Roman" panose="02020603050405020304" pitchFamily="18" charset="0"/>
              </a:rPr>
              <a:t>magnesia</a:t>
            </a:r>
            <a:r>
              <a:rPr lang="es-ES" altLang="en-US" sz="1800" b="0" i="0" dirty="0" smtClean="0">
                <a:solidFill>
                  <a:srgbClr val="292929"/>
                </a:solidFill>
                <a:latin typeface="Times New Roman" panose="02020603050405020304" pitchFamily="18" charset="0"/>
                <a:cs typeface="Times New Roman" panose="02020603050405020304" pitchFamily="18" charset="0"/>
              </a:rPr>
              <a:t>) y Mg</a:t>
            </a:r>
            <a:r>
              <a:rPr lang="es-ES" altLang="en-US" sz="1800" b="0" i="0" baseline="-25000" dirty="0" smtClean="0">
                <a:solidFill>
                  <a:srgbClr val="292929"/>
                </a:solidFill>
                <a:latin typeface="Times New Roman" panose="02020603050405020304" pitchFamily="18" charset="0"/>
                <a:cs typeface="Times New Roman" panose="02020603050405020304" pitchFamily="18" charset="0"/>
              </a:rPr>
              <a:t>3</a:t>
            </a:r>
            <a:r>
              <a:rPr lang="es-ES" altLang="en-US" sz="1800" b="0" i="0" dirty="0" smtClean="0">
                <a:solidFill>
                  <a:srgbClr val="292929"/>
                </a:solidFill>
                <a:latin typeface="Times New Roman" panose="02020603050405020304" pitchFamily="18" charset="0"/>
                <a:cs typeface="Times New Roman" panose="02020603050405020304" pitchFamily="18" charset="0"/>
              </a:rPr>
              <a:t>N</a:t>
            </a:r>
            <a:r>
              <a:rPr lang="es-ES" altLang="en-US" sz="1800" b="0" i="0" baseline="-25000" dirty="0" smtClean="0">
                <a:solidFill>
                  <a:srgbClr val="292929"/>
                </a:solidFill>
                <a:latin typeface="Times New Roman" panose="02020603050405020304" pitchFamily="18" charset="0"/>
                <a:cs typeface="Times New Roman" panose="02020603050405020304" pitchFamily="18" charset="0"/>
              </a:rPr>
              <a:t>2</a:t>
            </a:r>
            <a:r>
              <a:rPr lang="es-ES" altLang="en-US" sz="1800" b="0" i="0" dirty="0" smtClean="0">
                <a:solidFill>
                  <a:srgbClr val="292929"/>
                </a:solidFill>
                <a:latin typeface="Times New Roman" panose="02020603050405020304" pitchFamily="18" charset="0"/>
                <a:cs typeface="Times New Roman" panose="02020603050405020304" pitchFamily="18" charset="0"/>
              </a:rPr>
              <a:t>. </a:t>
            </a:r>
          </a:p>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Uso en bengalas para señales luminosas, bombas incendiarias y fuegos pirotécnicos</a:t>
            </a:r>
            <a:endParaRPr lang="es-ES" altLang="en-US" sz="1800" b="0" i="0" dirty="0">
              <a:solidFill>
                <a:srgbClr val="29292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131258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300192" y="3272704"/>
            <a:ext cx="2617242" cy="3389512"/>
          </a:xfrm>
          <a:prstGeom prst="rect">
            <a:avLst/>
          </a:prstGeom>
        </p:spPr>
      </p:pic>
      <p:sp>
        <p:nvSpPr>
          <p:cNvPr id="2662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662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662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662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01E69C0E-5EA4-4384-8997-B0E922EF42C0}" type="slidenum">
              <a:rPr kumimoji="0" lang="en-US" altLang="en-US" sz="1400" b="0" i="0">
                <a:solidFill>
                  <a:schemeClr val="tx1"/>
                </a:solidFill>
                <a:latin typeface="Tahoma" panose="020B0604030504040204" pitchFamily="34" charset="0"/>
              </a:rPr>
              <a:pPr algn="r" eaLnBrk="1" hangingPunct="1">
                <a:spcBef>
                  <a:spcPct val="0"/>
                </a:spcBef>
                <a:buClrTx/>
                <a:buFontTx/>
                <a:buNone/>
              </a:pPr>
              <a:t>17</a:t>
            </a:fld>
            <a:endParaRPr kumimoji="0" lang="en-US" altLang="en-US" sz="1400" b="0" i="0">
              <a:solidFill>
                <a:schemeClr val="tx1"/>
              </a:solidFill>
              <a:latin typeface="Tahoma" panose="020B0604030504040204" pitchFamily="34" charset="0"/>
            </a:endParaRPr>
          </a:p>
        </p:txBody>
      </p:sp>
      <p:sp>
        <p:nvSpPr>
          <p:cNvPr id="26630" name="Text Box 7"/>
          <p:cNvSpPr txBox="1">
            <a:spLocks noChangeArrowheads="1"/>
          </p:cNvSpPr>
          <p:nvPr/>
        </p:nvSpPr>
        <p:spPr bwMode="auto">
          <a:xfrm>
            <a:off x="395536" y="620713"/>
            <a:ext cx="69389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i="0" dirty="0" smtClean="0">
                <a:solidFill>
                  <a:srgbClr val="008000"/>
                </a:solidFill>
                <a:latin typeface="Arial Narrow" panose="020B0606020202030204" pitchFamily="34" charset="0"/>
              </a:rPr>
              <a:t>12.13.2 Materiales de construcción: cemento Portland</a:t>
            </a:r>
            <a:endParaRPr kumimoji="0" lang="es-ES" altLang="en-US" i="0" dirty="0">
              <a:solidFill>
                <a:srgbClr val="008000"/>
              </a:solidFill>
              <a:latin typeface="Arial Narrow" panose="020B0606020202030204" pitchFamily="34" charset="0"/>
            </a:endParaRPr>
          </a:p>
        </p:txBody>
      </p:sp>
      <p:sp>
        <p:nvSpPr>
          <p:cNvPr id="26631" name="Rectangle 3"/>
          <p:cNvSpPr>
            <a:spLocks noChangeArrowheads="1"/>
          </p:cNvSpPr>
          <p:nvPr/>
        </p:nvSpPr>
        <p:spPr bwMode="auto">
          <a:xfrm>
            <a:off x="539427" y="1340768"/>
            <a:ext cx="5832773" cy="1631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Aglomerante hidráulico de mayor uso en construcción</a:t>
            </a:r>
          </a:p>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Su volumen de producción se usa como índice para medir grado de desarrollo de un país</a:t>
            </a:r>
          </a:p>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Formado por mezcla de silicatos y aluminatos de calcio, con otros componentes como el óxido férrico. </a:t>
            </a:r>
            <a:endParaRPr lang="es-ES" altLang="en-US" sz="1800" b="0" i="0" dirty="0">
              <a:solidFill>
                <a:srgbClr val="292929"/>
              </a:solidFill>
              <a:latin typeface="Times New Roman" panose="02020603050405020304" pitchFamily="18" charset="0"/>
              <a:cs typeface="Times New Roman" panose="02020603050405020304" pitchFamily="18" charset="0"/>
            </a:endParaRPr>
          </a:p>
        </p:txBody>
      </p:sp>
      <p:sp>
        <p:nvSpPr>
          <p:cNvPr id="26632" name="Rectangle 3"/>
          <p:cNvSpPr>
            <a:spLocks noChangeArrowheads="1"/>
          </p:cNvSpPr>
          <p:nvPr/>
        </p:nvSpPr>
        <p:spPr bwMode="auto">
          <a:xfrm>
            <a:off x="395536" y="3141998"/>
            <a:ext cx="4395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79388" indent="-179388"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buClr>
                <a:srgbClr val="5F5F5F"/>
              </a:buClr>
              <a:buFont typeface="Wingdings" panose="05000000000000000000" pitchFamily="2" charset="2"/>
              <a:buChar char="§"/>
            </a:pPr>
            <a:r>
              <a:rPr lang="es-ES" altLang="en-US" sz="2000" i="0" dirty="0" smtClean="0">
                <a:latin typeface="Calibri" panose="020F0502020204030204" pitchFamily="34" charset="0"/>
              </a:rPr>
              <a:t>Fabricación del cemento</a:t>
            </a:r>
            <a:endParaRPr lang="es-ES" altLang="en-US" sz="2000" i="0" dirty="0">
              <a:latin typeface="Calibri" panose="020F0502020204030204" pitchFamily="34" charset="0"/>
            </a:endParaRPr>
          </a:p>
        </p:txBody>
      </p:sp>
      <p:sp>
        <p:nvSpPr>
          <p:cNvPr id="26633" name="Rectangle 3"/>
          <p:cNvSpPr>
            <a:spLocks noChangeArrowheads="1"/>
          </p:cNvSpPr>
          <p:nvPr/>
        </p:nvSpPr>
        <p:spPr bwMode="auto">
          <a:xfrm>
            <a:off x="539552" y="3601530"/>
            <a:ext cx="5616624" cy="3093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FF0000"/>
              </a:buClr>
              <a:buFont typeface="Wingdings" panose="05000000000000000000" pitchFamily="2" charset="2"/>
              <a:buChar char="à"/>
            </a:pPr>
            <a:r>
              <a:rPr lang="es-ES" altLang="en-US" sz="1800" b="0" i="0" dirty="0" smtClean="0">
                <a:solidFill>
                  <a:srgbClr val="002060"/>
                </a:solidFill>
                <a:latin typeface="Calibri" panose="020F0502020204030204" pitchFamily="34" charset="0"/>
              </a:rPr>
              <a:t>Proceso de calcinación a 1500 °C en un horno rotatorio (</a:t>
            </a:r>
            <a:r>
              <a:rPr lang="es-ES" altLang="en-US" sz="1800" b="0" dirty="0" err="1" smtClean="0">
                <a:solidFill>
                  <a:srgbClr val="002060"/>
                </a:solidFill>
                <a:latin typeface="Calibri" panose="020F0502020204030204" pitchFamily="34" charset="0"/>
              </a:rPr>
              <a:t>kiln</a:t>
            </a:r>
            <a:r>
              <a:rPr lang="es-ES" altLang="en-US" sz="1800" b="0" i="0" dirty="0" smtClean="0">
                <a:solidFill>
                  <a:srgbClr val="002060"/>
                </a:solidFill>
                <a:latin typeface="Calibri" panose="020F0502020204030204" pitchFamily="34" charset="0"/>
              </a:rPr>
              <a:t>) de una mezcla pulverizada de caliza y arcilla </a:t>
            </a:r>
          </a:p>
          <a:p>
            <a:pPr eaLnBrk="1" hangingPunct="1">
              <a:spcBef>
                <a:spcPts val="600"/>
              </a:spcBef>
              <a:buClr>
                <a:srgbClr val="FF0000"/>
              </a:buClr>
              <a:buFont typeface="Wingdings" panose="05000000000000000000" pitchFamily="2" charset="2"/>
              <a:buChar char="à"/>
            </a:pPr>
            <a:r>
              <a:rPr lang="es-ES" altLang="en-US" sz="1800" b="0" i="0" dirty="0" smtClean="0">
                <a:solidFill>
                  <a:srgbClr val="002060"/>
                </a:solidFill>
                <a:latin typeface="Calibri" panose="020F0502020204030204" pitchFamily="34" charset="0"/>
              </a:rPr>
              <a:t>El producto de la calcinación (</a:t>
            </a:r>
            <a:r>
              <a:rPr lang="es-ES" altLang="en-US" sz="1800" b="0" dirty="0" err="1" smtClean="0">
                <a:solidFill>
                  <a:srgbClr val="002060"/>
                </a:solidFill>
                <a:latin typeface="Calibri" panose="020F0502020204030204" pitchFamily="34" charset="0"/>
              </a:rPr>
              <a:t>clínquer</a:t>
            </a:r>
            <a:r>
              <a:rPr lang="es-ES" altLang="en-US" sz="1800" b="0" i="0" dirty="0" smtClean="0">
                <a:solidFill>
                  <a:srgbClr val="002060"/>
                </a:solidFill>
                <a:latin typeface="Calibri" panose="020F0502020204030204" pitchFamily="34" charset="0"/>
              </a:rPr>
              <a:t>) se muele con pequeñas cantidades de yeso (que facilita el fraguado) para obtener el </a:t>
            </a:r>
            <a:r>
              <a:rPr lang="es-ES" altLang="en-US" sz="1800" b="0" dirty="0" smtClean="0">
                <a:solidFill>
                  <a:srgbClr val="002060"/>
                </a:solidFill>
                <a:latin typeface="Calibri" panose="020F0502020204030204" pitchFamily="34" charset="0"/>
              </a:rPr>
              <a:t>cemento</a:t>
            </a:r>
            <a:r>
              <a:rPr lang="es-ES" altLang="en-US" sz="1800" b="0" i="0" dirty="0" smtClean="0">
                <a:solidFill>
                  <a:srgbClr val="002060"/>
                </a:solidFill>
                <a:latin typeface="Calibri" panose="020F0502020204030204" pitchFamily="34" charset="0"/>
              </a:rPr>
              <a:t>.</a:t>
            </a:r>
          </a:p>
          <a:p>
            <a:pPr eaLnBrk="1" hangingPunct="1">
              <a:spcBef>
                <a:spcPts val="600"/>
              </a:spcBef>
              <a:buClr>
                <a:srgbClr val="FF0000"/>
              </a:buClr>
              <a:buFont typeface="Wingdings" panose="05000000000000000000" pitchFamily="2" charset="2"/>
              <a:buChar char="à"/>
            </a:pPr>
            <a:r>
              <a:rPr lang="es-ES" altLang="en-US" sz="1800" b="0" i="0" dirty="0" smtClean="0">
                <a:solidFill>
                  <a:srgbClr val="002060"/>
                </a:solidFill>
                <a:latin typeface="Calibri" panose="020F0502020204030204" pitchFamily="34" charset="0"/>
              </a:rPr>
              <a:t>Uno de los problemas es la dosificación de la materia prima de acuerdo a la composición necesaria para obtener determinadas propiedades del </a:t>
            </a:r>
            <a:r>
              <a:rPr lang="es-ES" altLang="en-US" sz="1800" b="0" dirty="0" err="1" smtClean="0">
                <a:solidFill>
                  <a:srgbClr val="002060"/>
                </a:solidFill>
                <a:latin typeface="Calibri" panose="020F0502020204030204" pitchFamily="34" charset="0"/>
              </a:rPr>
              <a:t>clínquer</a:t>
            </a:r>
            <a:r>
              <a:rPr lang="es-ES" altLang="en-US" sz="1800" b="0" i="0" dirty="0" smtClean="0">
                <a:solidFill>
                  <a:srgbClr val="002060"/>
                </a:solidFill>
                <a:latin typeface="Calibri" panose="020F0502020204030204" pitchFamily="34" charset="0"/>
              </a:rPr>
              <a:t>.</a:t>
            </a:r>
          </a:p>
          <a:p>
            <a:pPr eaLnBrk="1" hangingPunct="1">
              <a:spcBef>
                <a:spcPts val="600"/>
              </a:spcBef>
              <a:buClr>
                <a:srgbClr val="FF0000"/>
              </a:buClr>
              <a:buFont typeface="Wingdings" panose="05000000000000000000" pitchFamily="2" charset="2"/>
              <a:buChar char="à"/>
            </a:pPr>
            <a:r>
              <a:rPr lang="es-ES" altLang="en-US" sz="1800" b="0" i="0" dirty="0" smtClean="0">
                <a:solidFill>
                  <a:srgbClr val="002060"/>
                </a:solidFill>
                <a:latin typeface="Calibri" panose="020F0502020204030204" pitchFamily="34" charset="0"/>
              </a:rPr>
              <a:t>Importancia del orden en que se van sucediendo la reacciones en el </a:t>
            </a:r>
            <a:r>
              <a:rPr lang="es-ES" altLang="en-US" sz="1800" b="0" dirty="0" err="1" smtClean="0">
                <a:solidFill>
                  <a:srgbClr val="002060"/>
                </a:solidFill>
                <a:latin typeface="Calibri" panose="020F0502020204030204" pitchFamily="34" charset="0"/>
              </a:rPr>
              <a:t>kiln</a:t>
            </a:r>
            <a:r>
              <a:rPr lang="es-ES" altLang="en-US" sz="1800" b="0" i="0" dirty="0" smtClean="0">
                <a:solidFill>
                  <a:srgbClr val="002060"/>
                </a:solidFill>
                <a:latin typeface="Calibri" panose="020F0502020204030204" pitchFamily="34" charset="0"/>
              </a:rPr>
              <a:t>.</a:t>
            </a:r>
            <a:endParaRPr lang="es-ES" altLang="en-US" sz="1800" b="0" i="0" dirty="0">
              <a:solidFill>
                <a:srgbClr val="002060"/>
              </a:solidFill>
              <a:latin typeface="Calibri" panose="020F0502020204030204" pitchFamily="34" charset="0"/>
            </a:endParaRPr>
          </a:p>
        </p:txBody>
      </p:sp>
      <p:pic>
        <p:nvPicPr>
          <p:cNvPr id="3" name="Imagen 2"/>
          <p:cNvPicPr>
            <a:picLocks noChangeAspect="1"/>
          </p:cNvPicPr>
          <p:nvPr/>
        </p:nvPicPr>
        <p:blipFill rotWithShape="1">
          <a:blip r:embed="rId3"/>
          <a:srcRect l="5767"/>
          <a:stretch/>
        </p:blipFill>
        <p:spPr>
          <a:xfrm>
            <a:off x="6588224" y="1413862"/>
            <a:ext cx="2297760" cy="1625918"/>
          </a:xfrm>
          <a:prstGeom prst="rect">
            <a:avLst/>
          </a:prstGeom>
        </p:spPr>
      </p:pic>
    </p:spTree>
    <p:extLst>
      <p:ext uri="{BB962C8B-B14F-4D97-AF65-F5344CB8AC3E}">
        <p14:creationId xmlns:p14="http://schemas.microsoft.com/office/powerpoint/2010/main" val="117060685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662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662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662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01E69C0E-5EA4-4384-8997-B0E922EF42C0}" type="slidenum">
              <a:rPr kumimoji="0" lang="en-US" altLang="en-US" sz="1400" b="0" i="0">
                <a:solidFill>
                  <a:schemeClr val="tx1"/>
                </a:solidFill>
                <a:latin typeface="Tahoma" panose="020B0604030504040204" pitchFamily="34" charset="0"/>
              </a:rPr>
              <a:pPr algn="r" eaLnBrk="1" hangingPunct="1">
                <a:spcBef>
                  <a:spcPct val="0"/>
                </a:spcBef>
                <a:buClrTx/>
                <a:buFontTx/>
                <a:buNone/>
              </a:pPr>
              <a:t>18</a:t>
            </a:fld>
            <a:endParaRPr kumimoji="0" lang="en-US" altLang="en-US" sz="1400" b="0" i="0">
              <a:solidFill>
                <a:schemeClr val="tx1"/>
              </a:solidFill>
              <a:latin typeface="Tahoma" panose="020B0604030504040204" pitchFamily="34" charset="0"/>
            </a:endParaRPr>
          </a:p>
        </p:txBody>
      </p:sp>
      <p:pic>
        <p:nvPicPr>
          <p:cNvPr id="4" name="Imagen 3"/>
          <p:cNvPicPr>
            <a:picLocks noChangeAspect="1"/>
          </p:cNvPicPr>
          <p:nvPr/>
        </p:nvPicPr>
        <p:blipFill rotWithShape="1">
          <a:blip r:embed="rId2"/>
          <a:srcRect t="21633"/>
          <a:stretch/>
        </p:blipFill>
        <p:spPr>
          <a:xfrm>
            <a:off x="258758" y="1310702"/>
            <a:ext cx="3919176" cy="2046289"/>
          </a:xfrm>
          <a:prstGeom prst="rect">
            <a:avLst/>
          </a:prstGeom>
        </p:spPr>
      </p:pic>
      <p:pic>
        <p:nvPicPr>
          <p:cNvPr id="6" name="Imagen 5"/>
          <p:cNvPicPr>
            <a:picLocks noChangeAspect="1"/>
          </p:cNvPicPr>
          <p:nvPr/>
        </p:nvPicPr>
        <p:blipFill>
          <a:blip r:embed="rId3"/>
          <a:stretch>
            <a:fillRect/>
          </a:stretch>
        </p:blipFill>
        <p:spPr>
          <a:xfrm>
            <a:off x="3635896" y="3689945"/>
            <a:ext cx="5353033" cy="3015541"/>
          </a:xfrm>
          <a:prstGeom prst="rect">
            <a:avLst/>
          </a:prstGeom>
        </p:spPr>
      </p:pic>
      <p:sp>
        <p:nvSpPr>
          <p:cNvPr id="16" name="Rectangle 3"/>
          <p:cNvSpPr>
            <a:spLocks noChangeArrowheads="1"/>
          </p:cNvSpPr>
          <p:nvPr/>
        </p:nvSpPr>
        <p:spPr bwMode="auto">
          <a:xfrm>
            <a:off x="289258" y="3806643"/>
            <a:ext cx="3024336"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dirty="0" smtClean="0">
                <a:solidFill>
                  <a:srgbClr val="292929"/>
                </a:solidFill>
                <a:latin typeface="Times New Roman" panose="02020603050405020304" pitchFamily="18" charset="0"/>
                <a:cs typeface="Times New Roman" panose="02020603050405020304" pitchFamily="18" charset="0"/>
              </a:rPr>
              <a:t>Horno </a:t>
            </a:r>
            <a:r>
              <a:rPr lang="es-ES" altLang="en-US" sz="1800" b="0" dirty="0" err="1" smtClean="0">
                <a:solidFill>
                  <a:srgbClr val="292929"/>
                </a:solidFill>
                <a:latin typeface="Times New Roman" panose="02020603050405020304" pitchFamily="18" charset="0"/>
                <a:cs typeface="Times New Roman" panose="02020603050405020304" pitchFamily="18" charset="0"/>
              </a:rPr>
              <a:t>kiln</a:t>
            </a:r>
            <a:r>
              <a:rPr lang="es-ES" altLang="en-US" sz="1800" b="0" i="0" dirty="0" smtClean="0">
                <a:solidFill>
                  <a:srgbClr val="292929"/>
                </a:solidFill>
                <a:latin typeface="Times New Roman" panose="02020603050405020304" pitchFamily="18" charset="0"/>
                <a:cs typeface="Times New Roman" panose="02020603050405020304" pitchFamily="18" charset="0"/>
              </a:rPr>
              <a:t> para fabricar cemento Portland</a:t>
            </a:r>
            <a:endParaRPr lang="es-ES" altLang="en-US" sz="1800" b="0" i="0" dirty="0">
              <a:solidFill>
                <a:srgbClr val="292929"/>
              </a:solidFill>
              <a:latin typeface="Times New Roman" panose="02020603050405020304" pitchFamily="18" charset="0"/>
              <a:cs typeface="Times New Roman" panose="02020603050405020304" pitchFamily="18" charset="0"/>
            </a:endParaRPr>
          </a:p>
        </p:txBody>
      </p:sp>
      <p:pic>
        <p:nvPicPr>
          <p:cNvPr id="7" name="Imagen 6"/>
          <p:cNvPicPr>
            <a:picLocks noChangeAspect="1"/>
          </p:cNvPicPr>
          <p:nvPr/>
        </p:nvPicPr>
        <p:blipFill>
          <a:blip r:embed="rId4"/>
          <a:stretch>
            <a:fillRect/>
          </a:stretch>
        </p:blipFill>
        <p:spPr>
          <a:xfrm>
            <a:off x="4309030" y="1119851"/>
            <a:ext cx="4584846" cy="2525173"/>
          </a:xfrm>
          <a:prstGeom prst="rect">
            <a:avLst/>
          </a:prstGeom>
        </p:spPr>
      </p:pic>
      <p:pic>
        <p:nvPicPr>
          <p:cNvPr id="60418" name="Picture 2" descr="Firing Systems | FLSmidth Cem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775" y="4830585"/>
            <a:ext cx="3250105" cy="18281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7"/>
          <p:cNvSpPr txBox="1">
            <a:spLocks noChangeArrowheads="1"/>
          </p:cNvSpPr>
          <p:nvPr/>
        </p:nvSpPr>
        <p:spPr bwMode="auto">
          <a:xfrm>
            <a:off x="9302" y="466725"/>
            <a:ext cx="6938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600" b="0" i="0" dirty="0" smtClean="0">
                <a:solidFill>
                  <a:srgbClr val="008000"/>
                </a:solidFill>
                <a:latin typeface="Arial" panose="020B0604020202020204" pitchFamily="34" charset="0"/>
              </a:rPr>
              <a:t>12.13.2 Materiales de construcción: cemento Portland</a:t>
            </a:r>
          </a:p>
        </p:txBody>
      </p:sp>
    </p:spTree>
    <p:extLst>
      <p:ext uri="{BB962C8B-B14F-4D97-AF65-F5344CB8AC3E}">
        <p14:creationId xmlns:p14="http://schemas.microsoft.com/office/powerpoint/2010/main" val="392123561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662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662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662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01E69C0E-5EA4-4384-8997-B0E922EF42C0}" type="slidenum">
              <a:rPr kumimoji="0" lang="en-US" altLang="en-US" sz="1400" b="0" i="0">
                <a:solidFill>
                  <a:schemeClr val="tx1"/>
                </a:solidFill>
                <a:latin typeface="Tahoma" panose="020B0604030504040204" pitchFamily="34" charset="0"/>
              </a:rPr>
              <a:pPr algn="r" eaLnBrk="1" hangingPunct="1">
                <a:spcBef>
                  <a:spcPct val="0"/>
                </a:spcBef>
                <a:buClrTx/>
                <a:buFontTx/>
                <a:buNone/>
              </a:pPr>
              <a:t>19</a:t>
            </a:fld>
            <a:endParaRPr kumimoji="0" lang="en-US" altLang="en-US" sz="1400" b="0" i="0">
              <a:solidFill>
                <a:schemeClr val="tx1"/>
              </a:solidFill>
              <a:latin typeface="Tahoma" panose="020B0604030504040204" pitchFamily="34" charset="0"/>
            </a:endParaRPr>
          </a:p>
        </p:txBody>
      </p:sp>
      <p:sp>
        <p:nvSpPr>
          <p:cNvPr id="18" name="Rectangle 3"/>
          <p:cNvSpPr>
            <a:spLocks noChangeArrowheads="1"/>
          </p:cNvSpPr>
          <p:nvPr/>
        </p:nvSpPr>
        <p:spPr bwMode="auto">
          <a:xfrm>
            <a:off x="899592" y="2727791"/>
            <a:ext cx="7848872" cy="2047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marL="714375" lvl="1" indent="-257175" eaLnBrk="1" hangingPunct="1">
              <a:spcBef>
                <a:spcPts val="600"/>
              </a:spcBef>
              <a:buClr>
                <a:srgbClr val="FF0000"/>
              </a:buClr>
              <a:buFont typeface="+mj-lt"/>
              <a:buAutoNum type="alphaLcParenR"/>
            </a:pPr>
            <a:r>
              <a:rPr lang="es-ES" altLang="en-US" sz="1600" b="0" i="0" dirty="0" smtClean="0">
                <a:solidFill>
                  <a:srgbClr val="7030A0"/>
                </a:solidFill>
                <a:latin typeface="Calibri" panose="020F0502020204030204" pitchFamily="34" charset="0"/>
              </a:rPr>
              <a:t>Fe</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Al</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y </a:t>
            </a:r>
            <a:r>
              <a:rPr lang="es-ES" altLang="en-US" sz="1600" b="0" i="0" dirty="0" err="1" smtClean="0">
                <a:solidFill>
                  <a:srgbClr val="7030A0"/>
                </a:solidFill>
                <a:latin typeface="Calibri" panose="020F0502020204030204" pitchFamily="34" charset="0"/>
              </a:rPr>
              <a:t>CaO</a:t>
            </a:r>
            <a:r>
              <a:rPr lang="es-ES" altLang="en-US" sz="1600" b="0" i="0" dirty="0" smtClean="0">
                <a:solidFill>
                  <a:srgbClr val="7030A0"/>
                </a:solidFill>
                <a:latin typeface="Calibri" panose="020F0502020204030204" pitchFamily="34" charset="0"/>
              </a:rPr>
              <a:t> se combinan en proporción 1:1:4 para dar </a:t>
            </a:r>
            <a:r>
              <a:rPr lang="es-ES" altLang="en-US" sz="1600" b="0" dirty="0" err="1" smtClean="0">
                <a:solidFill>
                  <a:srgbClr val="7030A0"/>
                </a:solidFill>
                <a:latin typeface="Calibri" panose="020F0502020204030204" pitchFamily="34" charset="0"/>
              </a:rPr>
              <a:t>aluminoferrito</a:t>
            </a:r>
            <a:r>
              <a:rPr lang="es-ES" altLang="en-US" sz="1600" b="0" dirty="0" smtClean="0">
                <a:solidFill>
                  <a:srgbClr val="7030A0"/>
                </a:solidFill>
                <a:latin typeface="Calibri" panose="020F0502020204030204" pitchFamily="34" charset="0"/>
              </a:rPr>
              <a:t> </a:t>
            </a:r>
            <a:r>
              <a:rPr lang="es-ES" altLang="en-US" sz="1600" b="0" dirty="0" err="1" smtClean="0">
                <a:solidFill>
                  <a:srgbClr val="7030A0"/>
                </a:solidFill>
                <a:latin typeface="Calibri" panose="020F0502020204030204" pitchFamily="34" charset="0"/>
              </a:rPr>
              <a:t>tetracálcico</a:t>
            </a:r>
            <a:r>
              <a:rPr lang="es-ES" altLang="en-US" sz="1600" b="0" i="0" dirty="0" smtClean="0">
                <a:solidFill>
                  <a:srgbClr val="7030A0"/>
                </a:solidFill>
                <a:latin typeface="Calibri" panose="020F0502020204030204" pitchFamily="34" charset="0"/>
              </a:rPr>
              <a:t> (Al</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 Fe</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 4CaO)</a:t>
            </a:r>
          </a:p>
          <a:p>
            <a:pPr marL="714375" lvl="1" indent="-257175" eaLnBrk="1" hangingPunct="1">
              <a:spcBef>
                <a:spcPts val="600"/>
              </a:spcBef>
              <a:buClr>
                <a:srgbClr val="FF0000"/>
              </a:buClr>
              <a:buFont typeface="+mj-lt"/>
              <a:buAutoNum type="alphaLcParenR"/>
            </a:pPr>
            <a:r>
              <a:rPr lang="es-ES" altLang="en-US" sz="1600" b="0" i="0" dirty="0" smtClean="0">
                <a:solidFill>
                  <a:srgbClr val="7030A0"/>
                </a:solidFill>
                <a:latin typeface="Calibri" panose="020F0502020204030204" pitchFamily="34" charset="0"/>
              </a:rPr>
              <a:t>Formación de óxidos de Al y Fe. Dos posibilidades:</a:t>
            </a:r>
          </a:p>
          <a:p>
            <a:pPr marL="981075" lvl="2" indent="-123825" eaLnBrk="1" hangingPunct="1">
              <a:spcBef>
                <a:spcPts val="600"/>
              </a:spcBef>
              <a:buClr>
                <a:srgbClr val="FF0000"/>
              </a:buClr>
              <a:buFont typeface="Arial" panose="020B0604020202020204" pitchFamily="34" charset="0"/>
              <a:buChar char="•"/>
            </a:pPr>
            <a:r>
              <a:rPr lang="es-ES" altLang="en-US" sz="1600" b="0" i="0" dirty="0" smtClean="0">
                <a:solidFill>
                  <a:srgbClr val="7030A0"/>
                </a:solidFill>
                <a:latin typeface="Calibri" panose="020F0502020204030204" pitchFamily="34" charset="0"/>
              </a:rPr>
              <a:t>Si la proporción Al</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 Fe</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&gt; 1 (más frecuente) el Al</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sobrante reacciona con </a:t>
            </a:r>
            <a:r>
              <a:rPr lang="es-ES" altLang="en-US" sz="1600" b="0" i="0" dirty="0" err="1" smtClean="0">
                <a:solidFill>
                  <a:srgbClr val="7030A0"/>
                </a:solidFill>
                <a:latin typeface="Calibri" panose="020F0502020204030204" pitchFamily="34" charset="0"/>
              </a:rPr>
              <a:t>CaO</a:t>
            </a:r>
            <a:r>
              <a:rPr lang="es-ES" altLang="en-US" sz="1600" b="0" i="0" dirty="0" smtClean="0">
                <a:solidFill>
                  <a:srgbClr val="7030A0"/>
                </a:solidFill>
                <a:latin typeface="Calibri" panose="020F0502020204030204" pitchFamily="34" charset="0"/>
              </a:rPr>
              <a:t> en proporción 1:3 para dar </a:t>
            </a:r>
            <a:r>
              <a:rPr lang="es-ES" altLang="en-US" sz="1600" b="0" dirty="0" smtClean="0">
                <a:solidFill>
                  <a:srgbClr val="7030A0"/>
                </a:solidFill>
                <a:latin typeface="Calibri" panose="020F0502020204030204" pitchFamily="34" charset="0"/>
              </a:rPr>
              <a:t>aluminato </a:t>
            </a:r>
            <a:r>
              <a:rPr lang="es-ES" altLang="en-US" sz="1600" b="0" dirty="0" err="1" smtClean="0">
                <a:solidFill>
                  <a:srgbClr val="7030A0"/>
                </a:solidFill>
                <a:latin typeface="Calibri" panose="020F0502020204030204" pitchFamily="34" charset="0"/>
              </a:rPr>
              <a:t>tricálcico</a:t>
            </a:r>
            <a:r>
              <a:rPr lang="es-ES" altLang="en-US" sz="1600" b="0" i="0" dirty="0" smtClean="0">
                <a:solidFill>
                  <a:srgbClr val="7030A0"/>
                </a:solidFill>
                <a:latin typeface="Calibri" panose="020F0502020204030204" pitchFamily="34" charset="0"/>
              </a:rPr>
              <a:t> (Al</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 3CaO) </a:t>
            </a:r>
          </a:p>
          <a:p>
            <a:pPr marL="981075" lvl="2" indent="-123825" eaLnBrk="1" hangingPunct="1">
              <a:spcBef>
                <a:spcPts val="600"/>
              </a:spcBef>
              <a:buClr>
                <a:srgbClr val="FF0000"/>
              </a:buClr>
              <a:buFont typeface="Arial" panose="020B0604020202020204" pitchFamily="34" charset="0"/>
              <a:buChar char="•"/>
            </a:pPr>
            <a:r>
              <a:rPr lang="es-ES" altLang="en-US" sz="1600" b="0" i="0" dirty="0" smtClean="0">
                <a:solidFill>
                  <a:srgbClr val="7030A0"/>
                </a:solidFill>
                <a:latin typeface="Calibri" panose="020F0502020204030204" pitchFamily="34" charset="0"/>
              </a:rPr>
              <a:t>Si la proporción Al</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 Fe</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&lt; 1, el exceso de Fe</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reacciona con </a:t>
            </a:r>
            <a:r>
              <a:rPr lang="es-ES" altLang="en-US" sz="1600" b="0" i="0" dirty="0" err="1" smtClean="0">
                <a:solidFill>
                  <a:srgbClr val="7030A0"/>
                </a:solidFill>
                <a:latin typeface="Calibri" panose="020F0502020204030204" pitchFamily="34" charset="0"/>
              </a:rPr>
              <a:t>CaO</a:t>
            </a:r>
            <a:r>
              <a:rPr lang="es-ES" altLang="en-US" sz="1600" b="0" i="0" dirty="0" smtClean="0">
                <a:solidFill>
                  <a:srgbClr val="7030A0"/>
                </a:solidFill>
                <a:latin typeface="Calibri" panose="020F0502020204030204" pitchFamily="34" charset="0"/>
              </a:rPr>
              <a:t> en proporción 1:2 para dar </a:t>
            </a:r>
            <a:r>
              <a:rPr lang="es-ES" altLang="en-US" sz="1600" b="0" dirty="0" smtClean="0">
                <a:solidFill>
                  <a:srgbClr val="7030A0"/>
                </a:solidFill>
                <a:latin typeface="Calibri" panose="020F0502020204030204" pitchFamily="34" charset="0"/>
              </a:rPr>
              <a:t>ferrito </a:t>
            </a:r>
            <a:r>
              <a:rPr lang="es-ES" altLang="en-US" sz="1600" b="0" dirty="0" err="1" smtClean="0">
                <a:solidFill>
                  <a:srgbClr val="7030A0"/>
                </a:solidFill>
                <a:latin typeface="Calibri" panose="020F0502020204030204" pitchFamily="34" charset="0"/>
              </a:rPr>
              <a:t>dicálcico</a:t>
            </a:r>
            <a:r>
              <a:rPr lang="es-ES" altLang="en-US" sz="1600" b="0" i="0" dirty="0" smtClean="0">
                <a:solidFill>
                  <a:srgbClr val="7030A0"/>
                </a:solidFill>
                <a:latin typeface="Calibri" panose="020F0502020204030204" pitchFamily="34" charset="0"/>
              </a:rPr>
              <a:t> (Fe</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O</a:t>
            </a:r>
            <a:r>
              <a:rPr lang="es-ES" altLang="en-US" sz="1600" b="0" i="0" baseline="-25000" dirty="0" smtClean="0">
                <a:solidFill>
                  <a:srgbClr val="7030A0"/>
                </a:solidFill>
                <a:latin typeface="Calibri" panose="020F0502020204030204" pitchFamily="34" charset="0"/>
              </a:rPr>
              <a:t>3</a:t>
            </a:r>
            <a:r>
              <a:rPr lang="es-ES" altLang="en-US" sz="1600" b="0" i="0" dirty="0" smtClean="0">
                <a:solidFill>
                  <a:srgbClr val="7030A0"/>
                </a:solidFill>
                <a:latin typeface="Calibri" panose="020F0502020204030204" pitchFamily="34" charset="0"/>
              </a:rPr>
              <a:t> · 2CaO) </a:t>
            </a:r>
          </a:p>
        </p:txBody>
      </p:sp>
      <p:sp>
        <p:nvSpPr>
          <p:cNvPr id="13" name="Rectangle 3"/>
          <p:cNvSpPr>
            <a:spLocks noChangeArrowheads="1"/>
          </p:cNvSpPr>
          <p:nvPr/>
        </p:nvSpPr>
        <p:spPr bwMode="auto">
          <a:xfrm>
            <a:off x="539551" y="1420965"/>
            <a:ext cx="7993261" cy="133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dirty="0" smtClean="0">
                <a:solidFill>
                  <a:srgbClr val="C00000"/>
                </a:solidFill>
                <a:latin typeface="Calibri" panose="020F0502020204030204" pitchFamily="34" charset="0"/>
              </a:rPr>
              <a:t>Proceso de calcinación: </a:t>
            </a:r>
            <a:r>
              <a:rPr lang="es-ES" altLang="en-US" sz="1800" b="0" i="0" dirty="0" smtClean="0">
                <a:solidFill>
                  <a:srgbClr val="C00000"/>
                </a:solidFill>
                <a:latin typeface="Calibri" panose="020F0502020204030204" pitchFamily="34" charset="0"/>
              </a:rPr>
              <a:t>reacciones dependientes de la temperatura</a:t>
            </a:r>
            <a:endParaRPr lang="es-ES" altLang="en-US" sz="1800" b="0" i="0" dirty="0">
              <a:solidFill>
                <a:srgbClr val="292929"/>
              </a:solidFill>
              <a:latin typeface="Calibri" panose="020F0502020204030204" pitchFamily="34" charset="0"/>
            </a:endParaRPr>
          </a:p>
          <a:p>
            <a:pPr marL="623888" lvl="1" indent="-266700" eaLnBrk="1" hangingPunct="1">
              <a:spcBef>
                <a:spcPts val="600"/>
              </a:spcBef>
              <a:buClr>
                <a:srgbClr val="FF0000"/>
              </a:buClr>
              <a:buFont typeface="+mj-lt"/>
              <a:buAutoNum type="arabicPeriod"/>
            </a:pPr>
            <a:r>
              <a:rPr lang="es-ES" altLang="en-US" sz="1600" b="0" i="0" dirty="0" smtClean="0">
                <a:solidFill>
                  <a:srgbClr val="7030A0"/>
                </a:solidFill>
                <a:latin typeface="Calibri" panose="020F0502020204030204" pitchFamily="34" charset="0"/>
              </a:rPr>
              <a:t>Para T ~ 900°C: arcilla se deshidrata y sus componentes se transforman en óxidos</a:t>
            </a:r>
          </a:p>
          <a:p>
            <a:pPr marL="623888" lvl="1" indent="-266700" eaLnBrk="1" hangingPunct="1">
              <a:spcBef>
                <a:spcPts val="600"/>
              </a:spcBef>
              <a:buClr>
                <a:srgbClr val="FF0000"/>
              </a:buClr>
              <a:buFont typeface="+mj-lt"/>
              <a:buAutoNum type="arabicPeriod"/>
            </a:pPr>
            <a:r>
              <a:rPr lang="es-ES" altLang="en-US" sz="1600" b="0" i="0" dirty="0" smtClean="0">
                <a:solidFill>
                  <a:srgbClr val="7030A0"/>
                </a:solidFill>
                <a:latin typeface="Calibri" panose="020F0502020204030204" pitchFamily="34" charset="0"/>
              </a:rPr>
              <a:t>Para T entre 900 a 1000 °C: la caliza se descompone en CO</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 y </a:t>
            </a:r>
            <a:r>
              <a:rPr lang="es-ES" altLang="en-US" sz="1600" b="0" i="0" dirty="0" err="1" smtClean="0">
                <a:solidFill>
                  <a:srgbClr val="7030A0"/>
                </a:solidFill>
                <a:latin typeface="Calibri" panose="020F0502020204030204" pitchFamily="34" charset="0"/>
              </a:rPr>
              <a:t>CaO</a:t>
            </a:r>
            <a:r>
              <a:rPr lang="es-ES" altLang="en-US" sz="1600" b="0" i="0" dirty="0" smtClean="0">
                <a:solidFill>
                  <a:srgbClr val="7030A0"/>
                </a:solidFill>
                <a:latin typeface="Calibri" panose="020F0502020204030204" pitchFamily="34" charset="0"/>
              </a:rPr>
              <a:t>.</a:t>
            </a:r>
          </a:p>
          <a:p>
            <a:pPr marL="623888" lvl="1" indent="-266700" eaLnBrk="1" hangingPunct="1">
              <a:spcBef>
                <a:spcPts val="600"/>
              </a:spcBef>
              <a:buClr>
                <a:srgbClr val="FF0000"/>
              </a:buClr>
              <a:buFont typeface="+mj-lt"/>
              <a:buAutoNum type="arabicPeriod"/>
            </a:pPr>
            <a:r>
              <a:rPr lang="es-ES" altLang="en-US" sz="1600" b="0" i="0" dirty="0" smtClean="0">
                <a:solidFill>
                  <a:srgbClr val="7030A0"/>
                </a:solidFill>
                <a:latin typeface="Calibri" panose="020F0502020204030204" pitchFamily="34" charset="0"/>
              </a:rPr>
              <a:t>Para T &gt; 1000 °C y hasta 1500 °C, se suceden las siguientes reacciones en este orden:</a:t>
            </a:r>
          </a:p>
        </p:txBody>
      </p:sp>
      <p:sp>
        <p:nvSpPr>
          <p:cNvPr id="14" name="Rectangle 3"/>
          <p:cNvSpPr>
            <a:spLocks noChangeArrowheads="1"/>
          </p:cNvSpPr>
          <p:nvPr/>
        </p:nvSpPr>
        <p:spPr bwMode="auto">
          <a:xfrm>
            <a:off x="899592" y="4794476"/>
            <a:ext cx="7848872" cy="1154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marL="714375" lvl="1" indent="-257175" eaLnBrk="1" hangingPunct="1">
              <a:spcBef>
                <a:spcPts val="600"/>
              </a:spcBef>
              <a:buClr>
                <a:srgbClr val="FF0000"/>
              </a:buClr>
              <a:buFont typeface="+mj-lt"/>
              <a:buAutoNum type="alphaLcParenR" startAt="3"/>
            </a:pPr>
            <a:r>
              <a:rPr lang="es-ES" altLang="en-US" sz="1600" b="0" i="0" dirty="0" smtClean="0">
                <a:solidFill>
                  <a:srgbClr val="7030A0"/>
                </a:solidFill>
                <a:latin typeface="Calibri" panose="020F0502020204030204" pitchFamily="34" charset="0"/>
              </a:rPr>
              <a:t>El SiO</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 se combina con </a:t>
            </a:r>
            <a:r>
              <a:rPr lang="es-ES" altLang="en-US" sz="1600" b="0" i="0" dirty="0" err="1" smtClean="0">
                <a:solidFill>
                  <a:srgbClr val="7030A0"/>
                </a:solidFill>
                <a:latin typeface="Calibri" panose="020F0502020204030204" pitchFamily="34" charset="0"/>
              </a:rPr>
              <a:t>CaO</a:t>
            </a:r>
            <a:r>
              <a:rPr lang="es-ES" altLang="en-US" sz="1600" b="0" i="0" dirty="0" smtClean="0">
                <a:solidFill>
                  <a:srgbClr val="7030A0"/>
                </a:solidFill>
                <a:latin typeface="Calibri" panose="020F0502020204030204" pitchFamily="34" charset="0"/>
              </a:rPr>
              <a:t> se combinan para formar </a:t>
            </a:r>
            <a:r>
              <a:rPr lang="es-ES" altLang="en-US" sz="1600" b="0" dirty="0" smtClean="0">
                <a:solidFill>
                  <a:srgbClr val="7030A0"/>
                </a:solidFill>
                <a:latin typeface="Calibri" panose="020F0502020204030204" pitchFamily="34" charset="0"/>
              </a:rPr>
              <a:t>silicato </a:t>
            </a:r>
            <a:r>
              <a:rPr lang="es-ES" altLang="en-US" sz="1600" b="0" dirty="0" err="1" smtClean="0">
                <a:solidFill>
                  <a:srgbClr val="7030A0"/>
                </a:solidFill>
                <a:latin typeface="Calibri" panose="020F0502020204030204" pitchFamily="34" charset="0"/>
              </a:rPr>
              <a:t>dicálcico</a:t>
            </a:r>
            <a:r>
              <a:rPr lang="es-ES" altLang="en-US" sz="1600" b="0" i="0" dirty="0" smtClean="0">
                <a:solidFill>
                  <a:srgbClr val="7030A0"/>
                </a:solidFill>
                <a:latin typeface="Calibri" panose="020F0502020204030204" pitchFamily="34" charset="0"/>
              </a:rPr>
              <a:t> (SiO</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 · 2CaO)</a:t>
            </a:r>
          </a:p>
          <a:p>
            <a:pPr marL="714375" lvl="1" indent="-257175" eaLnBrk="1" hangingPunct="1">
              <a:spcBef>
                <a:spcPts val="600"/>
              </a:spcBef>
              <a:buClr>
                <a:srgbClr val="FF0000"/>
              </a:buClr>
              <a:buFont typeface="+mj-lt"/>
              <a:buAutoNum type="alphaLcParenR" startAt="3"/>
            </a:pPr>
            <a:r>
              <a:rPr lang="es-ES" altLang="en-US" sz="1600" b="0" i="0" dirty="0" smtClean="0">
                <a:solidFill>
                  <a:srgbClr val="7030A0"/>
                </a:solidFill>
                <a:latin typeface="Calibri" panose="020F0502020204030204" pitchFamily="34" charset="0"/>
              </a:rPr>
              <a:t>El </a:t>
            </a:r>
            <a:r>
              <a:rPr lang="es-ES" altLang="en-US" sz="1600" b="0" i="0" dirty="0" err="1" smtClean="0">
                <a:solidFill>
                  <a:srgbClr val="7030A0"/>
                </a:solidFill>
                <a:latin typeface="Calibri" panose="020F0502020204030204" pitchFamily="34" charset="0"/>
              </a:rPr>
              <a:t>CaO</a:t>
            </a:r>
            <a:r>
              <a:rPr lang="es-ES" altLang="en-US" sz="1600" b="0" i="0" dirty="0" smtClean="0">
                <a:solidFill>
                  <a:srgbClr val="7030A0"/>
                </a:solidFill>
                <a:latin typeface="Calibri" panose="020F0502020204030204" pitchFamily="34" charset="0"/>
              </a:rPr>
              <a:t> sobrante se combina con el silicato </a:t>
            </a:r>
            <a:r>
              <a:rPr lang="es-ES" altLang="en-US" sz="1600" b="0" i="0" dirty="0" err="1" smtClean="0">
                <a:solidFill>
                  <a:srgbClr val="7030A0"/>
                </a:solidFill>
                <a:latin typeface="Calibri" panose="020F0502020204030204" pitchFamily="34" charset="0"/>
              </a:rPr>
              <a:t>dicálcico</a:t>
            </a:r>
            <a:r>
              <a:rPr lang="es-ES" altLang="en-US" sz="1600" b="0" i="0" dirty="0" smtClean="0">
                <a:solidFill>
                  <a:srgbClr val="7030A0"/>
                </a:solidFill>
                <a:latin typeface="Calibri" panose="020F0502020204030204" pitchFamily="34" charset="0"/>
              </a:rPr>
              <a:t> (SiO</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·2CaO) para dar </a:t>
            </a:r>
            <a:r>
              <a:rPr lang="es-ES" altLang="en-US" sz="1600" b="0" dirty="0" smtClean="0">
                <a:solidFill>
                  <a:srgbClr val="7030A0"/>
                </a:solidFill>
                <a:latin typeface="Calibri" panose="020F0502020204030204" pitchFamily="34" charset="0"/>
              </a:rPr>
              <a:t>silicato </a:t>
            </a:r>
            <a:r>
              <a:rPr lang="es-ES" altLang="en-US" sz="1600" b="0" dirty="0" err="1" smtClean="0">
                <a:solidFill>
                  <a:srgbClr val="7030A0"/>
                </a:solidFill>
                <a:latin typeface="Calibri" panose="020F0502020204030204" pitchFamily="34" charset="0"/>
              </a:rPr>
              <a:t>tricálcico</a:t>
            </a:r>
            <a:r>
              <a:rPr lang="es-ES" altLang="en-US" sz="1600" b="0" i="0" dirty="0" smtClean="0">
                <a:solidFill>
                  <a:srgbClr val="7030A0"/>
                </a:solidFill>
                <a:latin typeface="Calibri" panose="020F0502020204030204" pitchFamily="34" charset="0"/>
              </a:rPr>
              <a:t> (SiO</a:t>
            </a:r>
            <a:r>
              <a:rPr lang="es-ES" altLang="en-US" sz="1600" b="0" i="0" baseline="-25000" dirty="0" smtClean="0">
                <a:solidFill>
                  <a:srgbClr val="7030A0"/>
                </a:solidFill>
                <a:latin typeface="Calibri" panose="020F0502020204030204" pitchFamily="34" charset="0"/>
              </a:rPr>
              <a:t>2</a:t>
            </a:r>
            <a:r>
              <a:rPr lang="es-ES" altLang="en-US" sz="1600" b="0" i="0" dirty="0" smtClean="0">
                <a:solidFill>
                  <a:srgbClr val="7030A0"/>
                </a:solidFill>
                <a:latin typeface="Calibri" panose="020F0502020204030204" pitchFamily="34" charset="0"/>
              </a:rPr>
              <a:t> · 3CaO). Si aún sobra </a:t>
            </a:r>
            <a:r>
              <a:rPr lang="es-ES" altLang="en-US" sz="1600" b="0" i="0" dirty="0" err="1" smtClean="0">
                <a:solidFill>
                  <a:srgbClr val="7030A0"/>
                </a:solidFill>
                <a:latin typeface="Calibri" panose="020F0502020204030204" pitchFamily="34" charset="0"/>
              </a:rPr>
              <a:t>CaO</a:t>
            </a:r>
            <a:r>
              <a:rPr lang="es-ES" altLang="en-US" sz="1600" b="0" i="0" dirty="0" smtClean="0">
                <a:solidFill>
                  <a:srgbClr val="7030A0"/>
                </a:solidFill>
                <a:latin typeface="Calibri" panose="020F0502020204030204" pitchFamily="34" charset="0"/>
              </a:rPr>
              <a:t> queda como cal libre; si falta se forman distintas proporciones de silicatos di- y </a:t>
            </a:r>
            <a:r>
              <a:rPr lang="es-ES" altLang="en-US" sz="1600" b="0" i="0" dirty="0" err="1" smtClean="0">
                <a:solidFill>
                  <a:srgbClr val="7030A0"/>
                </a:solidFill>
                <a:latin typeface="Calibri" panose="020F0502020204030204" pitchFamily="34" charset="0"/>
              </a:rPr>
              <a:t>tri</a:t>
            </a:r>
            <a:r>
              <a:rPr lang="es-ES" altLang="en-US" sz="1600" b="0" i="0" dirty="0" smtClean="0">
                <a:solidFill>
                  <a:srgbClr val="7030A0"/>
                </a:solidFill>
                <a:latin typeface="Calibri" panose="020F0502020204030204" pitchFamily="34" charset="0"/>
              </a:rPr>
              <a:t>-cálcico. </a:t>
            </a:r>
          </a:p>
        </p:txBody>
      </p:sp>
      <p:sp>
        <p:nvSpPr>
          <p:cNvPr id="15" name="Text Box 7"/>
          <p:cNvSpPr txBox="1">
            <a:spLocks noChangeArrowheads="1"/>
          </p:cNvSpPr>
          <p:nvPr/>
        </p:nvSpPr>
        <p:spPr bwMode="auto">
          <a:xfrm>
            <a:off x="9302" y="466725"/>
            <a:ext cx="6938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600" b="0" i="0" dirty="0" smtClean="0">
                <a:solidFill>
                  <a:srgbClr val="008000"/>
                </a:solidFill>
                <a:latin typeface="Arial" panose="020B0604020202020204" pitchFamily="34" charset="0"/>
              </a:rPr>
              <a:t>12.13.2 Materiales de construcción: cemento Portland</a:t>
            </a:r>
          </a:p>
        </p:txBody>
      </p:sp>
    </p:spTree>
    <p:extLst>
      <p:ext uri="{BB962C8B-B14F-4D97-AF65-F5344CB8AC3E}">
        <p14:creationId xmlns:p14="http://schemas.microsoft.com/office/powerpoint/2010/main" val="132552501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44725" y="619125"/>
            <a:ext cx="4665663" cy="460375"/>
          </a:xfrm>
          <a:solidFill>
            <a:srgbClr val="FFCC99"/>
          </a:solidFill>
        </p:spPr>
        <p:txBody>
          <a:bodyPr/>
          <a:lstStyle/>
          <a:p>
            <a:pPr eaLnBrk="1" hangingPunct="1"/>
            <a:r>
              <a:rPr lang="es-ES" altLang="en-US" smtClean="0">
                <a:effectLst/>
                <a:latin typeface="Calibri" panose="020F0502020204030204" pitchFamily="34" charset="0"/>
              </a:rPr>
              <a:t>Contenido</a:t>
            </a:r>
          </a:p>
        </p:txBody>
      </p:sp>
      <p:pic>
        <p:nvPicPr>
          <p:cNvPr id="14339" name="Picture 154" descr="Logo%20UNED%20ver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52388"/>
            <a:ext cx="601663" cy="6016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340" name="Rectangle 4"/>
          <p:cNvSpPr>
            <a:spLocks noChangeArrowheads="1"/>
          </p:cNvSpPr>
          <p:nvPr/>
        </p:nvSpPr>
        <p:spPr bwMode="auto">
          <a:xfrm>
            <a:off x="668338" y="115888"/>
            <a:ext cx="8007350" cy="5270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lang="es-ES" altLang="en-US" sz="1800" i="0">
                <a:solidFill>
                  <a:schemeClr val="tx1"/>
                </a:solidFill>
                <a:latin typeface="Tahoma" panose="020B0604030504040204" pitchFamily="34" charset="0"/>
                <a:cs typeface="Tahoma" panose="020B0604030504040204" pitchFamily="34" charset="0"/>
              </a:rPr>
              <a:t>Tema 12. Metales. Procesos Metalúrgicos. Metales representativos</a:t>
            </a:r>
          </a:p>
        </p:txBody>
      </p:sp>
      <p:graphicFrame>
        <p:nvGraphicFramePr>
          <p:cNvPr id="32" name="Group 63"/>
          <p:cNvGraphicFramePr>
            <a:graphicFrameLocks noGrp="1"/>
          </p:cNvGraphicFramePr>
          <p:nvPr/>
        </p:nvGraphicFramePr>
        <p:xfrm>
          <a:off x="481013" y="1412875"/>
          <a:ext cx="8339137" cy="5059358"/>
        </p:xfrm>
        <a:graphic>
          <a:graphicData uri="http://schemas.openxmlformats.org/drawingml/2006/table">
            <a:tbl>
              <a:tblPr/>
              <a:tblGrid>
                <a:gridCol w="379990">
                  <a:extLst>
                    <a:ext uri="{9D8B030D-6E8A-4147-A177-3AD203B41FA5}">
                      <a16:colId xmlns:a16="http://schemas.microsoft.com/office/drawing/2014/main" val="20000"/>
                    </a:ext>
                  </a:extLst>
                </a:gridCol>
                <a:gridCol w="131498">
                  <a:extLst>
                    <a:ext uri="{9D8B030D-6E8A-4147-A177-3AD203B41FA5}">
                      <a16:colId xmlns:a16="http://schemas.microsoft.com/office/drawing/2014/main" val="20001"/>
                    </a:ext>
                  </a:extLst>
                </a:gridCol>
                <a:gridCol w="7827649">
                  <a:extLst>
                    <a:ext uri="{9D8B030D-6E8A-4147-A177-3AD203B41FA5}">
                      <a16:colId xmlns:a16="http://schemas.microsoft.com/office/drawing/2014/main" val="20002"/>
                    </a:ext>
                  </a:extLst>
                </a:gridCol>
              </a:tblGrid>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1" i="0" u="none" strike="noStrike" cap="none" normalizeH="0" baseline="0" dirty="0" smtClean="0">
                          <a:ln>
                            <a:noFill/>
                          </a:ln>
                          <a:solidFill>
                            <a:srgbClr val="FF0000"/>
                          </a:solidFill>
                          <a:effectLst/>
                          <a:latin typeface="Tahoma" pitchFamily="34" charset="0"/>
                          <a:cs typeface="Tahoma" pitchFamily="34" charset="0"/>
                          <a:sym typeface="Wingdings" pitchFamily="2" charset="2"/>
                        </a:rPr>
                        <a:t>L</a:t>
                      </a:r>
                      <a:endPar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99"/>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s-ES_tradnl"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1. </a:t>
                      </a:r>
                      <a:r>
                        <a:rPr kumimoji="1" lang="es-E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Clasificación de los metales en el Sistema Periódico. Propiedades generales</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1" i="0" u="none" strike="noStrike" kern="1200" cap="none" spc="0" normalizeH="0" baseline="0" noProof="0" dirty="0" smtClean="0">
                          <a:ln>
                            <a:noFill/>
                          </a:ln>
                          <a:solidFill>
                            <a:srgbClr val="B2B2B2"/>
                          </a:solidFill>
                          <a:effectLst/>
                          <a:uLnTx/>
                          <a:uFillTx/>
                          <a:latin typeface="Tahoma" pitchFamily="34" charset="0"/>
                          <a:ea typeface="+mn-ea"/>
                          <a:cs typeface="Tahoma" pitchFamily="34" charset="0"/>
                          <a:sym typeface="Wingdings" pitchFamily="2" charset="2"/>
                        </a:rPr>
                        <a:t></a:t>
                      </a:r>
                      <a:endParaRPr kumimoji="1" lang="es-ES" sz="1400" b="0" i="0" u="none" strike="noStrike" cap="none" normalizeH="0" baseline="0" dirty="0" smtClean="0">
                        <a:ln>
                          <a:noFill/>
                        </a:ln>
                        <a:solidFill>
                          <a:srgbClr val="B2B2B2"/>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99"/>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s-ES_tradnl"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2. </a:t>
                      </a:r>
                      <a:r>
                        <a:rPr kumimoji="1" lang="es-ES"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Los metales en la naturaleza</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rPr>
                        <a:t></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99"/>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s-ES_tradnl"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3. </a:t>
                      </a:r>
                      <a:r>
                        <a:rPr kumimoji="1" lang="es-E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Metalurgia. Procesos de obtención de los metales</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1" i="0" u="none" strike="noStrike" kern="1200" cap="none" spc="0" normalizeH="0" baseline="0" noProof="0" dirty="0" smtClean="0">
                          <a:ln>
                            <a:noFill/>
                          </a:ln>
                          <a:solidFill>
                            <a:srgbClr val="B2B2B2"/>
                          </a:solidFill>
                          <a:effectLst/>
                          <a:uLnTx/>
                          <a:uFillTx/>
                          <a:latin typeface="Tahoma" pitchFamily="34" charset="0"/>
                          <a:ea typeface="+mn-ea"/>
                          <a:cs typeface="Tahoma" pitchFamily="34" charset="0"/>
                          <a:sym typeface="Wingdings" pitchFamily="2" charset="2"/>
                        </a:rPr>
                        <a:t></a:t>
                      </a:r>
                      <a:endParaRPr kumimoji="1" lang="es-ES" sz="1400" b="0" i="0" u="none" strike="noStrike" cap="none" normalizeH="0" baseline="0" dirty="0" smtClean="0">
                        <a:ln>
                          <a:noFill/>
                        </a:ln>
                        <a:solidFill>
                          <a:srgbClr val="B2B2B2"/>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99"/>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s-ES_tradnl"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4. </a:t>
                      </a:r>
                      <a:r>
                        <a:rPr kumimoji="1" lang="es-ES"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Conservación de los recursos metálicos</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defRPr/>
                      </a:pPr>
                      <a:r>
                        <a:rPr kumimoji="1" lang="es-ES" sz="1400" b="1" i="0" u="none" strike="noStrike" kern="1200" cap="none" spc="0" normalizeH="0" baseline="0" noProof="0" dirty="0" smtClean="0">
                          <a:ln>
                            <a:noFill/>
                          </a:ln>
                          <a:solidFill>
                            <a:srgbClr val="B2B2B2"/>
                          </a:solidFill>
                          <a:effectLst/>
                          <a:uLnTx/>
                          <a:uFillTx/>
                          <a:latin typeface="Tahoma" pitchFamily="34" charset="0"/>
                          <a:ea typeface="+mn-ea"/>
                          <a:cs typeface="Tahoma" pitchFamily="34" charset="0"/>
                          <a:sym typeface="Wingdings" pitchFamily="2" charset="2"/>
                        </a:rPr>
                        <a:t></a:t>
                      </a:r>
                      <a:endPar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99"/>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5. Características generales de los elementos del grupo IA</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1" i="0" u="none" strike="noStrike" kern="1200" cap="none" spc="0" normalizeH="0" baseline="0" noProof="0" dirty="0" smtClean="0">
                          <a:ln>
                            <a:noFill/>
                          </a:ln>
                          <a:solidFill>
                            <a:srgbClr val="B2B2B2"/>
                          </a:solidFill>
                          <a:effectLst/>
                          <a:uLnTx/>
                          <a:uFillTx/>
                          <a:latin typeface="Tahoma" pitchFamily="34" charset="0"/>
                          <a:ea typeface="+mn-ea"/>
                          <a:cs typeface="Tahoma" pitchFamily="34" charset="0"/>
                          <a:sym typeface="Wingdings" pitchFamily="2" charset="2"/>
                        </a:rPr>
                        <a:t></a:t>
                      </a:r>
                      <a:endParaRPr kumimoji="1" lang="es-ES" sz="1400" b="0" i="0" u="none" strike="noStrike" cap="none" normalizeH="0" baseline="0" dirty="0" smtClean="0">
                        <a:ln>
                          <a:noFill/>
                        </a:ln>
                        <a:solidFill>
                          <a:srgbClr val="B2B2B2"/>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99"/>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6. Fuentes. Métodos de obtención y aplicaciones de los metales alcalinos</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1" i="0" u="none" strike="noStrike" cap="none" normalizeH="0" baseline="0" dirty="0" smtClean="0">
                          <a:ln>
                            <a:noFill/>
                          </a:ln>
                          <a:solidFill>
                            <a:srgbClr val="FF0000"/>
                          </a:solidFill>
                          <a:effectLst/>
                          <a:latin typeface="Tahoma" pitchFamily="34" charset="0"/>
                          <a:cs typeface="Tahoma" pitchFamily="34" charset="0"/>
                          <a:sym typeface="Wingdings" pitchFamily="2" charset="2"/>
                        </a:rPr>
                        <a:t>L</a:t>
                      </a:r>
                      <a:endPar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pPr>
                      <a:r>
                        <a:rPr kumimoji="1" lang="es-ES_tradnl"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7. </a:t>
                      </a:r>
                      <a:r>
                        <a:rPr kumimoji="1" lang="es-E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Compuestos de sodio y de potasio de interés industrial</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1" i="0" u="none" strike="noStrike" kern="1200" cap="none" spc="0" normalizeH="0" baseline="0" noProof="0" dirty="0" smtClean="0">
                          <a:ln>
                            <a:noFill/>
                          </a:ln>
                          <a:solidFill>
                            <a:srgbClr val="B2B2B2"/>
                          </a:solidFill>
                          <a:effectLst/>
                          <a:uLnTx/>
                          <a:uFillTx/>
                          <a:latin typeface="Tahoma" pitchFamily="34" charset="0"/>
                          <a:ea typeface="+mn-ea"/>
                          <a:cs typeface="Tahoma" pitchFamily="34" charset="0"/>
                          <a:sym typeface="Wingdings" pitchFamily="2" charset="2"/>
                        </a:rPr>
                        <a:t></a:t>
                      </a:r>
                      <a:endPar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defRPr/>
                      </a:pPr>
                      <a:r>
                        <a:rPr kumimoji="1" lang="es-ES_tradnl"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8. </a:t>
                      </a:r>
                      <a:r>
                        <a:rPr kumimoji="1" lang="es-ES"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Características generales de los elementos del grupo IIA</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400" b="0" i="0" u="none" strike="noStrike" cap="none" normalizeH="0" baseline="0" dirty="0" smtClean="0">
                        <a:ln>
                          <a:noFill/>
                        </a:ln>
                        <a:solidFill>
                          <a:srgbClr val="B2B2B2"/>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defRPr/>
                      </a:pPr>
                      <a:r>
                        <a:rPr kumimoji="1" lang="es-ES_tradnl"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9. </a:t>
                      </a:r>
                      <a:r>
                        <a:rPr kumimoji="1" lang="es-E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Fuentes. Métodos de obtención y aplicaciones de los metales alcalinotérreos</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69409">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defRPr/>
                      </a:pPr>
                      <a:r>
                        <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rPr>
                        <a:t></a:t>
                      </a:r>
                      <a:endParaRPr kumimoji="1" lang="es-ES" sz="1400" b="1" i="0" u="none" strike="noStrike" cap="none" normalizeH="0" baseline="0" dirty="0" smtClean="0">
                        <a:ln>
                          <a:noFill/>
                        </a:ln>
                        <a:solidFill>
                          <a:srgbClr val="FF0000"/>
                        </a:solidFill>
                        <a:effectLst/>
                        <a:latin typeface="Tahoma" pitchFamily="34" charset="0"/>
                        <a:cs typeface="Tahoma" pitchFamily="34" charset="0"/>
                        <a:sym typeface="Wingdings" pitchFamily="2" charset="2"/>
                      </a:endParaRPr>
                    </a:p>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defRPr/>
                      </a:pPr>
                      <a:r>
                        <a:rPr kumimoji="1" lang="es-ES" sz="1400" b="1" i="0" u="none" strike="noStrike" kern="1200" cap="none" spc="0" normalizeH="0" baseline="0" noProof="0" dirty="0" smtClean="0">
                          <a:ln>
                            <a:noFill/>
                          </a:ln>
                          <a:solidFill>
                            <a:srgbClr val="B2B2B2"/>
                          </a:solidFill>
                          <a:effectLst/>
                          <a:uLnTx/>
                          <a:uFillTx/>
                          <a:latin typeface="Tahoma" pitchFamily="34" charset="0"/>
                          <a:ea typeface="+mn-ea"/>
                          <a:cs typeface="Tahoma" pitchFamily="34" charset="0"/>
                          <a:sym typeface="Wingdings" pitchFamily="2" charset="2"/>
                        </a:rPr>
                        <a:t></a:t>
                      </a:r>
                      <a:endPar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58775" marR="0" lvl="0" indent="-358775" algn="l" defTabSz="914400" rtl="0" eaLnBrk="0" fontAlgn="base" latinLnBrk="0" hangingPunct="0">
                        <a:lnSpc>
                          <a:spcPct val="100000"/>
                        </a:lnSpc>
                        <a:spcBef>
                          <a:spcPct val="0"/>
                        </a:spcBef>
                        <a:spcAft>
                          <a:spcPct val="0"/>
                        </a:spcAft>
                        <a:buClrTx/>
                        <a:buSzTx/>
                        <a:buFontTx/>
                        <a:buNone/>
                        <a:tabLst/>
                        <a:defRPr/>
                      </a:pPr>
                      <a:r>
                        <a:rPr kumimoji="0" lang="es-ES" altLang="es-ES" sz="1400" b="0" i="0" u="none" strike="noStrike" kern="1200" cap="none" spc="0" normalizeH="0" baseline="0" noProof="0" dirty="0" smtClean="0">
                          <a:ln>
                            <a:noFill/>
                          </a:ln>
                          <a:solidFill>
                            <a:srgbClr val="4D4D4D"/>
                          </a:solidFill>
                          <a:effectLst/>
                          <a:uLnTx/>
                          <a:uFillTx/>
                          <a:latin typeface="Calibri" pitchFamily="34" charset="0"/>
                          <a:ea typeface="+mn-ea"/>
                          <a:cs typeface="+mn-cs"/>
                        </a:rPr>
                        <a:t>	</a:t>
                      </a:r>
                      <a:r>
                        <a:rPr kumimoji="0" lang="es-ES" altLang="es-ES" sz="1400" b="0" i="0" u="none" strike="noStrike" kern="1200" cap="none" spc="0" normalizeH="0" baseline="0" noProof="0" dirty="0" smtClean="0">
                          <a:ln>
                            <a:noFill/>
                          </a:ln>
                          <a:solidFill>
                            <a:srgbClr val="000000"/>
                          </a:solidFill>
                          <a:effectLst/>
                          <a:uLnTx/>
                          <a:uFillTx/>
                          <a:latin typeface="Calibri" pitchFamily="34" charset="0"/>
                          <a:ea typeface="+mn-ea"/>
                          <a:cs typeface="+mn-cs"/>
                        </a:rPr>
                        <a:t>9.1 Magnesio. Metalurgia del magnesio</a:t>
                      </a:r>
                    </a:p>
                    <a:p>
                      <a:pPr marL="358775" marR="0" lvl="0" indent="-358775" algn="l" defTabSz="914400" rtl="0" eaLnBrk="0" fontAlgn="base" latinLnBrk="0" hangingPunct="0">
                        <a:lnSpc>
                          <a:spcPct val="100000"/>
                        </a:lnSpc>
                        <a:spcBef>
                          <a:spcPct val="0"/>
                        </a:spcBef>
                        <a:spcAft>
                          <a:spcPct val="0"/>
                        </a:spcAft>
                        <a:buClrTx/>
                        <a:buSzTx/>
                        <a:buFontTx/>
                        <a:buNone/>
                        <a:tabLst/>
                        <a:defRPr/>
                      </a:pPr>
                      <a:r>
                        <a:rPr kumimoji="0" lang="es-ES" altLang="es-ES" sz="1400" b="0" i="0" u="none" strike="noStrike" kern="1200" cap="none" spc="0" normalizeH="0" baseline="0" noProof="0" dirty="0" smtClean="0">
                          <a:ln>
                            <a:noFill/>
                          </a:ln>
                          <a:solidFill>
                            <a:srgbClr val="4D4D4D"/>
                          </a:solidFill>
                          <a:effectLst/>
                          <a:uLnTx/>
                          <a:uFillTx/>
                          <a:latin typeface="Calibri" pitchFamily="34" charset="0"/>
                          <a:ea typeface="+mn-ea"/>
                          <a:cs typeface="+mn-cs"/>
                        </a:rPr>
                        <a:t>	</a:t>
                      </a:r>
                      <a:r>
                        <a:rPr kumimoji="0" lang="es-ES" altLang="es-ES" sz="1400" b="0" i="0" u="none" strike="noStrike" kern="1200" cap="none" spc="0" normalizeH="0" baseline="0" noProof="0" dirty="0" smtClean="0">
                          <a:ln>
                            <a:noFill/>
                          </a:ln>
                          <a:solidFill>
                            <a:schemeClr val="bg1">
                              <a:lumMod val="50000"/>
                            </a:schemeClr>
                          </a:solidFill>
                          <a:effectLst/>
                          <a:uLnTx/>
                          <a:uFillTx/>
                          <a:latin typeface="Calibri" pitchFamily="34" charset="0"/>
                          <a:ea typeface="+mn-ea"/>
                          <a:cs typeface="+mn-cs"/>
                        </a:rPr>
                        <a:t>9.2 Calcio</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defRPr/>
                      </a:pPr>
                      <a:r>
                        <a:rPr kumimoji="1" lang="es-ES" sz="1400" b="1" i="0" u="none" strike="noStrike" kern="1200" cap="none" spc="0" normalizeH="0" baseline="0" noProof="0" dirty="0" smtClean="0">
                          <a:ln>
                            <a:noFill/>
                          </a:ln>
                          <a:solidFill>
                            <a:srgbClr val="B2B2B2"/>
                          </a:solidFill>
                          <a:effectLst/>
                          <a:uLnTx/>
                          <a:uFillTx/>
                          <a:latin typeface="Tahoma" pitchFamily="34" charset="0"/>
                          <a:ea typeface="+mn-ea"/>
                          <a:cs typeface="Tahoma" pitchFamily="34" charset="0"/>
                          <a:sym typeface="Wingdings" pitchFamily="2" charset="2"/>
                        </a:rPr>
                        <a:t></a:t>
                      </a:r>
                      <a:endPar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10. Compuestos de magnesio y de calcio de interés industrial</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rPr>
                        <a:t></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11. Materiales de construcción</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1" i="0" u="none" strike="noStrike" kern="1200" cap="none" spc="0" normalizeH="0" baseline="0" noProof="0" dirty="0" smtClean="0">
                          <a:ln>
                            <a:noFill/>
                          </a:ln>
                          <a:solidFill>
                            <a:srgbClr val="B2B2B2"/>
                          </a:solidFill>
                          <a:effectLst/>
                          <a:uLnTx/>
                          <a:uFillTx/>
                          <a:latin typeface="Tahoma" pitchFamily="34" charset="0"/>
                          <a:ea typeface="+mn-ea"/>
                          <a:cs typeface="Tahoma" pitchFamily="34" charset="0"/>
                          <a:sym typeface="Wingdings" pitchFamily="2" charset="2"/>
                        </a:rPr>
                        <a:t></a:t>
                      </a:r>
                      <a:endPar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12. Características de los metales del grupo IIIA</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rPr>
                        <a:t></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13. Aluminio: fuentes y métodos de obtención</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rPr>
                        <a:t></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14. Compuestos de aluminio de interés industrial</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1" i="0" u="none" strike="noStrike" kern="1200" cap="none" spc="0" normalizeH="0" baseline="0" noProof="0" dirty="0" smtClean="0">
                          <a:ln>
                            <a:noFill/>
                          </a:ln>
                          <a:solidFill>
                            <a:srgbClr val="B2B2B2"/>
                          </a:solidFill>
                          <a:effectLst/>
                          <a:uLnTx/>
                          <a:uFillTx/>
                          <a:latin typeface="Tahoma" pitchFamily="34" charset="0"/>
                          <a:ea typeface="+mn-ea"/>
                          <a:cs typeface="Tahoma" pitchFamily="34" charset="0"/>
                          <a:sym typeface="Wingdings" pitchFamily="2" charset="2"/>
                        </a:rPr>
                        <a:t></a:t>
                      </a:r>
                      <a:endPar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chemeClr val="bg1">
                              <a:lumMod val="50000"/>
                            </a:schemeClr>
                          </a:solidFill>
                          <a:effectLst/>
                          <a:latin typeface="Calibri" pitchFamily="34" charset="0"/>
                          <a:ea typeface="Times New Roman" pitchFamily="18" charset="0"/>
                          <a:cs typeface="Calibri" pitchFamily="34" charset="0"/>
                        </a:rPr>
                        <a:t>15. Características de los metales del grupo IVA</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rPr>
                        <a:t></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16. Plomo. Síntesis. Propiedades y aplicaciones</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69997">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r>
                        <a:rPr kumimoji="1" lang="es-ES" sz="1400" b="0" i="0" u="none" strike="noStrike" cap="none" normalizeH="0" baseline="0" dirty="0" smtClean="0">
                          <a:ln>
                            <a:noFill/>
                          </a:ln>
                          <a:solidFill>
                            <a:srgbClr val="FF0000"/>
                          </a:solidFill>
                          <a:effectLst/>
                          <a:latin typeface="Tahoma" pitchFamily="34" charset="0"/>
                          <a:cs typeface="Tahoma" pitchFamily="34" charset="0"/>
                          <a:sym typeface="Wingdings" pitchFamily="2" charset="2"/>
                        </a:rPr>
                        <a:t></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81000" marR="0" lvl="0" indent="-381000" algn="ctr" defTabSz="914400" rtl="0" eaLnBrk="0" fontAlgn="base" latinLnBrk="0" hangingPunct="0">
                        <a:lnSpc>
                          <a:spcPct val="100000"/>
                        </a:lnSpc>
                        <a:spcBef>
                          <a:spcPct val="20000"/>
                        </a:spcBef>
                        <a:spcAft>
                          <a:spcPct val="0"/>
                        </a:spcAft>
                        <a:buClr>
                          <a:srgbClr val="000000"/>
                        </a:buClr>
                        <a:buSzTx/>
                        <a:buFontTx/>
                        <a:buNone/>
                        <a:tabLst/>
                      </a:pPr>
                      <a:endParaRPr kumimoji="1" lang="es-ES" sz="1600" b="0" i="0" u="none" strike="noStrike" cap="none" normalizeH="0" baseline="0" dirty="0" smtClean="0">
                        <a:ln>
                          <a:noFill/>
                        </a:ln>
                        <a:solidFill>
                          <a:srgbClr val="000000"/>
                        </a:solidFill>
                        <a:effectLst/>
                        <a:latin typeface="Calibri" pitchFamily="34" charset="0"/>
                        <a:cs typeface="Arial" charset="0"/>
                        <a:sym typeface="Wingdings" pitchFamily="2" charset="2"/>
                      </a:endParaRP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tc>
                  <a:txBody>
                    <a:bodyPr/>
                    <a:lstStyle/>
                    <a:p>
                      <a:pPr marL="3175" marR="0" lvl="0" indent="-3175" algn="l" defTabSz="914400" rtl="0" eaLnBrk="0" fontAlgn="base" latinLnBrk="0" hangingPunct="0">
                        <a:lnSpc>
                          <a:spcPct val="100000"/>
                        </a:lnSpc>
                        <a:spcBef>
                          <a:spcPct val="0"/>
                        </a:spcBef>
                        <a:spcAft>
                          <a:spcPct val="0"/>
                        </a:spcAft>
                        <a:buClrTx/>
                        <a:buSzTx/>
                        <a:buFontTx/>
                        <a:buNone/>
                        <a:tabLst/>
                      </a:pPr>
                      <a:r>
                        <a:rPr kumimoji="1" lang="es-E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17. Compuestos de plomo de interés industrial</a:t>
                      </a:r>
                    </a:p>
                  </a:txBody>
                  <a:tcPr marL="35996" marR="35996"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pic>
        <p:nvPicPr>
          <p:cNvPr id="14396" name="Picture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75" y="4797425"/>
            <a:ext cx="285750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662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662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662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01E69C0E-5EA4-4384-8997-B0E922EF42C0}" type="slidenum">
              <a:rPr kumimoji="0" lang="en-US" altLang="en-US" sz="1400" b="0" i="0">
                <a:solidFill>
                  <a:schemeClr val="tx1"/>
                </a:solidFill>
                <a:latin typeface="Tahoma" panose="020B0604030504040204" pitchFamily="34" charset="0"/>
              </a:rPr>
              <a:pPr algn="r" eaLnBrk="1" hangingPunct="1">
                <a:spcBef>
                  <a:spcPct val="0"/>
                </a:spcBef>
                <a:buClrTx/>
                <a:buFontTx/>
                <a:buNone/>
              </a:pPr>
              <a:t>20</a:t>
            </a:fld>
            <a:endParaRPr kumimoji="0" lang="en-US" altLang="en-US" sz="1400" b="0" i="0">
              <a:solidFill>
                <a:schemeClr val="tx1"/>
              </a:solidFill>
              <a:latin typeface="Tahoma" panose="020B0604030504040204" pitchFamily="34" charset="0"/>
            </a:endParaRPr>
          </a:p>
        </p:txBody>
      </p:sp>
      <p:sp>
        <p:nvSpPr>
          <p:cNvPr id="15" name="Text Box 7"/>
          <p:cNvSpPr txBox="1">
            <a:spLocks noChangeArrowheads="1"/>
          </p:cNvSpPr>
          <p:nvPr/>
        </p:nvSpPr>
        <p:spPr bwMode="auto">
          <a:xfrm>
            <a:off x="9302" y="466725"/>
            <a:ext cx="6938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600" b="0" i="0" dirty="0" smtClean="0">
                <a:solidFill>
                  <a:srgbClr val="008000"/>
                </a:solidFill>
                <a:latin typeface="Arial" panose="020B0604020202020204" pitchFamily="34" charset="0"/>
              </a:rPr>
              <a:t>12.13.2 Materiales de construcción: cemento Portland</a:t>
            </a:r>
          </a:p>
        </p:txBody>
      </p:sp>
      <p:sp>
        <p:nvSpPr>
          <p:cNvPr id="10" name="Rectangle 3"/>
          <p:cNvSpPr>
            <a:spLocks noChangeArrowheads="1"/>
          </p:cNvSpPr>
          <p:nvPr/>
        </p:nvSpPr>
        <p:spPr bwMode="auto">
          <a:xfrm>
            <a:off x="539551" y="1124744"/>
            <a:ext cx="7993262"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FF0000"/>
              </a:buClr>
              <a:buFont typeface="Wingdings" panose="05000000000000000000" pitchFamily="2" charset="2"/>
              <a:buChar char="à"/>
            </a:pPr>
            <a:r>
              <a:rPr lang="es-ES" altLang="en-US" sz="1800" b="0" i="0" dirty="0" smtClean="0">
                <a:solidFill>
                  <a:srgbClr val="002060"/>
                </a:solidFill>
                <a:latin typeface="Calibri" panose="020F0502020204030204" pitchFamily="34" charset="0"/>
              </a:rPr>
              <a:t>Según estas reacciones, los constituyentes en los distintos tipos de cemento son:</a:t>
            </a:r>
            <a:endParaRPr lang="es-ES" altLang="en-US" sz="1800" b="0" i="0" dirty="0">
              <a:solidFill>
                <a:srgbClr val="002060"/>
              </a:solidFill>
              <a:latin typeface="Calibri" panose="020F0502020204030204"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3211038123"/>
              </p:ext>
            </p:extLst>
          </p:nvPr>
        </p:nvGraphicFramePr>
        <p:xfrm>
          <a:off x="1524000" y="1592494"/>
          <a:ext cx="5784304" cy="2225040"/>
        </p:xfrm>
        <a:graphic>
          <a:graphicData uri="http://schemas.openxmlformats.org/drawingml/2006/table">
            <a:tbl>
              <a:tblPr firstRow="1" bandRow="1">
                <a:tableStyleId>{FABFCF23-3B69-468F-B69F-88F6DE6A72F2}</a:tableStyleId>
              </a:tblPr>
              <a:tblGrid>
                <a:gridCol w="907505">
                  <a:extLst>
                    <a:ext uri="{9D8B030D-6E8A-4147-A177-3AD203B41FA5}">
                      <a16:colId xmlns:a16="http://schemas.microsoft.com/office/drawing/2014/main" val="4120927687"/>
                    </a:ext>
                  </a:extLst>
                </a:gridCol>
                <a:gridCol w="4876799">
                  <a:extLst>
                    <a:ext uri="{9D8B030D-6E8A-4147-A177-3AD203B41FA5}">
                      <a16:colId xmlns:a16="http://schemas.microsoft.com/office/drawing/2014/main" val="3170637193"/>
                    </a:ext>
                  </a:extLst>
                </a:gridCol>
              </a:tblGrid>
              <a:tr h="370840">
                <a:tc>
                  <a:txBody>
                    <a:bodyPr/>
                    <a:lstStyle/>
                    <a:p>
                      <a:pPr algn="ctr"/>
                      <a:r>
                        <a:rPr lang="es-ES" sz="1600" b="0" i="1" dirty="0" smtClean="0">
                          <a:solidFill>
                            <a:srgbClr val="000000"/>
                          </a:solidFill>
                          <a:latin typeface="Arial" panose="020B0604020202020204" pitchFamily="34" charset="0"/>
                          <a:cs typeface="Arial" panose="020B0604020202020204" pitchFamily="34" charset="0"/>
                        </a:rPr>
                        <a:t>Tipo</a:t>
                      </a:r>
                      <a:endParaRPr lang="es-ES" sz="1600" b="0" i="1" dirty="0">
                        <a:solidFill>
                          <a:srgbClr val="000000"/>
                        </a:solidFill>
                        <a:latin typeface="Arial" panose="020B0604020202020204" pitchFamily="34" charset="0"/>
                        <a:cs typeface="Arial" panose="020B0604020202020204" pitchFamily="34" charset="0"/>
                      </a:endParaRPr>
                    </a:p>
                  </a:txBody>
                  <a:tcPr/>
                </a:tc>
                <a:tc>
                  <a:txBody>
                    <a:bodyPr/>
                    <a:lstStyle/>
                    <a:p>
                      <a:r>
                        <a:rPr lang="es-ES" sz="1600" b="0" i="1" dirty="0" smtClean="0">
                          <a:solidFill>
                            <a:srgbClr val="000000"/>
                          </a:solidFill>
                          <a:latin typeface="Arial" panose="020B0604020202020204" pitchFamily="34" charset="0"/>
                          <a:cs typeface="Arial" panose="020B0604020202020204" pitchFamily="34" charset="0"/>
                        </a:rPr>
                        <a:t>Constituyente </a:t>
                      </a:r>
                      <a:endParaRPr lang="es-ES" sz="1600" b="0" i="1"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20637209"/>
                  </a:ext>
                </a:extLst>
              </a:tr>
              <a:tr h="370840">
                <a:tc>
                  <a:txBody>
                    <a:bodyPr/>
                    <a:lstStyle/>
                    <a:p>
                      <a:pPr algn="ctr"/>
                      <a:r>
                        <a:rPr lang="es-ES" sz="1600" dirty="0" smtClean="0">
                          <a:solidFill>
                            <a:srgbClr val="000000"/>
                          </a:solidFill>
                          <a:latin typeface="Arial" panose="020B0604020202020204" pitchFamily="34" charset="0"/>
                          <a:cs typeface="Arial" panose="020B0604020202020204" pitchFamily="34" charset="0"/>
                        </a:rPr>
                        <a:t>S3C</a:t>
                      </a:r>
                      <a:endParaRPr lang="es-ES" sz="1600" dirty="0">
                        <a:solidFill>
                          <a:srgbClr val="000000"/>
                        </a:solidFill>
                        <a:latin typeface="Arial" panose="020B0604020202020204" pitchFamily="34" charset="0"/>
                        <a:cs typeface="Arial" panose="020B0604020202020204" pitchFamily="34" charset="0"/>
                      </a:endParaRPr>
                    </a:p>
                  </a:txBody>
                  <a:tcPr/>
                </a:tc>
                <a:tc>
                  <a:txBody>
                    <a:bodyPr/>
                    <a:lstStyle/>
                    <a:p>
                      <a:r>
                        <a:rPr lang="es-ES" sz="1600" dirty="0" smtClean="0">
                          <a:solidFill>
                            <a:srgbClr val="000000"/>
                          </a:solidFill>
                          <a:latin typeface="Arial" panose="020B0604020202020204" pitchFamily="34" charset="0"/>
                          <a:cs typeface="Arial" panose="020B0604020202020204" pitchFamily="34" charset="0"/>
                        </a:rPr>
                        <a:t>Silicato </a:t>
                      </a:r>
                      <a:r>
                        <a:rPr lang="es-ES" sz="1600" dirty="0" err="1" smtClean="0">
                          <a:solidFill>
                            <a:srgbClr val="000000"/>
                          </a:solidFill>
                          <a:latin typeface="Arial" panose="020B0604020202020204" pitchFamily="34" charset="0"/>
                          <a:cs typeface="Arial" panose="020B0604020202020204" pitchFamily="34" charset="0"/>
                        </a:rPr>
                        <a:t>tricálcico</a:t>
                      </a:r>
                      <a:r>
                        <a:rPr lang="es-ES" sz="1600" baseline="0" dirty="0" smtClean="0">
                          <a:solidFill>
                            <a:srgbClr val="000000"/>
                          </a:solidFill>
                          <a:latin typeface="Arial" panose="020B0604020202020204" pitchFamily="34" charset="0"/>
                          <a:cs typeface="Arial" panose="020B0604020202020204" pitchFamily="34" charset="0"/>
                        </a:rPr>
                        <a:t> (SiO</a:t>
                      </a:r>
                      <a:r>
                        <a:rPr lang="es-ES" sz="1600" baseline="-25000" dirty="0" smtClean="0">
                          <a:solidFill>
                            <a:srgbClr val="000000"/>
                          </a:solidFill>
                          <a:latin typeface="Arial" panose="020B0604020202020204" pitchFamily="34" charset="0"/>
                          <a:cs typeface="Arial" panose="020B0604020202020204" pitchFamily="34" charset="0"/>
                        </a:rPr>
                        <a:t>2</a:t>
                      </a:r>
                      <a:r>
                        <a:rPr lang="es-ES" sz="1600" baseline="0" dirty="0" smtClean="0">
                          <a:solidFill>
                            <a:srgbClr val="000000"/>
                          </a:solidFill>
                          <a:latin typeface="Arial" panose="020B0604020202020204" pitchFamily="34" charset="0"/>
                          <a:cs typeface="Arial" panose="020B0604020202020204" pitchFamily="34" charset="0"/>
                        </a:rPr>
                        <a:t> · 3CaO)</a:t>
                      </a:r>
                      <a:endParaRPr lang="es-ES"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87878110"/>
                  </a:ext>
                </a:extLst>
              </a:tr>
              <a:tr h="370840">
                <a:tc>
                  <a:txBody>
                    <a:bodyPr/>
                    <a:lstStyle/>
                    <a:p>
                      <a:pPr algn="ctr"/>
                      <a:r>
                        <a:rPr lang="es-ES" sz="1600" dirty="0" smtClean="0">
                          <a:solidFill>
                            <a:srgbClr val="000000"/>
                          </a:solidFill>
                          <a:latin typeface="Arial" panose="020B0604020202020204" pitchFamily="34" charset="0"/>
                          <a:cs typeface="Arial" panose="020B0604020202020204" pitchFamily="34" charset="0"/>
                        </a:rPr>
                        <a:t>S2C</a:t>
                      </a:r>
                      <a:endParaRPr lang="es-ES" sz="1600" dirty="0">
                        <a:solidFill>
                          <a:srgbClr val="000000"/>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dirty="0" smtClean="0">
                          <a:solidFill>
                            <a:srgbClr val="000000"/>
                          </a:solidFill>
                          <a:latin typeface="Arial" panose="020B0604020202020204" pitchFamily="34" charset="0"/>
                          <a:cs typeface="Arial" panose="020B0604020202020204" pitchFamily="34" charset="0"/>
                        </a:rPr>
                        <a:t>Silicato </a:t>
                      </a:r>
                      <a:r>
                        <a:rPr lang="es-ES" sz="1600" dirty="0" err="1" smtClean="0">
                          <a:solidFill>
                            <a:srgbClr val="000000"/>
                          </a:solidFill>
                          <a:latin typeface="Arial" panose="020B0604020202020204" pitchFamily="34" charset="0"/>
                          <a:cs typeface="Arial" panose="020B0604020202020204" pitchFamily="34" charset="0"/>
                        </a:rPr>
                        <a:t>dicálcico</a:t>
                      </a:r>
                      <a:r>
                        <a:rPr lang="es-ES" sz="1600" baseline="0" dirty="0" smtClean="0">
                          <a:solidFill>
                            <a:srgbClr val="000000"/>
                          </a:solidFill>
                          <a:latin typeface="Arial" panose="020B0604020202020204" pitchFamily="34" charset="0"/>
                          <a:cs typeface="Arial" panose="020B0604020202020204" pitchFamily="34" charset="0"/>
                        </a:rPr>
                        <a:t> (SiO</a:t>
                      </a:r>
                      <a:r>
                        <a:rPr lang="es-ES" sz="1600" baseline="-25000" dirty="0" smtClean="0">
                          <a:solidFill>
                            <a:srgbClr val="000000"/>
                          </a:solidFill>
                          <a:latin typeface="Arial" panose="020B0604020202020204" pitchFamily="34" charset="0"/>
                          <a:cs typeface="Arial" panose="020B0604020202020204" pitchFamily="34" charset="0"/>
                        </a:rPr>
                        <a:t>2</a:t>
                      </a:r>
                      <a:r>
                        <a:rPr lang="es-ES" sz="1600" baseline="0" dirty="0" smtClean="0">
                          <a:solidFill>
                            <a:srgbClr val="000000"/>
                          </a:solidFill>
                          <a:latin typeface="Arial" panose="020B0604020202020204" pitchFamily="34" charset="0"/>
                          <a:cs typeface="Arial" panose="020B0604020202020204" pitchFamily="34" charset="0"/>
                        </a:rPr>
                        <a:t> · 2CaO)</a:t>
                      </a:r>
                      <a:endParaRPr lang="es-ES" sz="1600" dirty="0" smtClean="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68988466"/>
                  </a:ext>
                </a:extLst>
              </a:tr>
              <a:tr h="370840">
                <a:tc>
                  <a:txBody>
                    <a:bodyPr/>
                    <a:lstStyle/>
                    <a:p>
                      <a:pPr algn="ctr"/>
                      <a:r>
                        <a:rPr lang="es-ES" sz="1600" dirty="0" smtClean="0">
                          <a:solidFill>
                            <a:srgbClr val="000000"/>
                          </a:solidFill>
                          <a:latin typeface="Arial" panose="020B0604020202020204" pitchFamily="34" charset="0"/>
                          <a:cs typeface="Arial" panose="020B0604020202020204" pitchFamily="34" charset="0"/>
                        </a:rPr>
                        <a:t>AF4C</a:t>
                      </a:r>
                      <a:endParaRPr lang="es-ES" sz="1600" dirty="0">
                        <a:solidFill>
                          <a:srgbClr val="000000"/>
                        </a:solidFill>
                        <a:latin typeface="Arial" panose="020B0604020202020204" pitchFamily="34" charset="0"/>
                        <a:cs typeface="Arial" panose="020B0604020202020204" pitchFamily="34" charset="0"/>
                      </a:endParaRPr>
                    </a:p>
                  </a:txBody>
                  <a:tcPr/>
                </a:tc>
                <a:tc>
                  <a:txBody>
                    <a:bodyPr/>
                    <a:lstStyle/>
                    <a:p>
                      <a:r>
                        <a:rPr lang="es-ES" sz="1600" dirty="0" err="1" smtClean="0">
                          <a:solidFill>
                            <a:srgbClr val="000000"/>
                          </a:solidFill>
                          <a:latin typeface="Arial" panose="020B0604020202020204" pitchFamily="34" charset="0"/>
                          <a:cs typeface="Arial" panose="020B0604020202020204" pitchFamily="34" charset="0"/>
                        </a:rPr>
                        <a:t>Aluminoferrito</a:t>
                      </a:r>
                      <a:r>
                        <a:rPr lang="es-ES" sz="1600" dirty="0" smtClean="0">
                          <a:solidFill>
                            <a:srgbClr val="000000"/>
                          </a:solidFill>
                          <a:latin typeface="Arial" panose="020B0604020202020204" pitchFamily="34" charset="0"/>
                          <a:cs typeface="Arial" panose="020B0604020202020204" pitchFamily="34" charset="0"/>
                        </a:rPr>
                        <a:t> </a:t>
                      </a:r>
                      <a:r>
                        <a:rPr lang="es-ES" sz="1600" dirty="0" err="1" smtClean="0">
                          <a:solidFill>
                            <a:srgbClr val="000000"/>
                          </a:solidFill>
                          <a:latin typeface="Arial" panose="020B0604020202020204" pitchFamily="34" charset="0"/>
                          <a:cs typeface="Arial" panose="020B0604020202020204" pitchFamily="34" charset="0"/>
                        </a:rPr>
                        <a:t>tetracálcico</a:t>
                      </a:r>
                      <a:r>
                        <a:rPr lang="es-ES" sz="1600" dirty="0" smtClean="0">
                          <a:solidFill>
                            <a:srgbClr val="000000"/>
                          </a:solidFill>
                          <a:latin typeface="Arial" panose="020B0604020202020204" pitchFamily="34" charset="0"/>
                          <a:cs typeface="Arial" panose="020B0604020202020204" pitchFamily="34" charset="0"/>
                        </a:rPr>
                        <a:t> </a:t>
                      </a:r>
                      <a:r>
                        <a:rPr lang="es-ES" sz="1600" baseline="0" dirty="0" smtClean="0">
                          <a:solidFill>
                            <a:srgbClr val="000000"/>
                          </a:solidFill>
                          <a:latin typeface="Arial" panose="020B0604020202020204" pitchFamily="34" charset="0"/>
                          <a:cs typeface="Arial" panose="020B0604020202020204" pitchFamily="34" charset="0"/>
                        </a:rPr>
                        <a:t>(Al</a:t>
                      </a:r>
                      <a:r>
                        <a:rPr lang="es-ES" sz="1600" baseline="-25000" dirty="0" smtClean="0">
                          <a:solidFill>
                            <a:srgbClr val="000000"/>
                          </a:solidFill>
                          <a:latin typeface="Arial" panose="020B0604020202020204" pitchFamily="34" charset="0"/>
                          <a:cs typeface="Arial" panose="020B0604020202020204" pitchFamily="34" charset="0"/>
                        </a:rPr>
                        <a:t>2</a:t>
                      </a:r>
                      <a:r>
                        <a:rPr lang="es-ES" sz="1600" baseline="0" dirty="0" smtClean="0">
                          <a:solidFill>
                            <a:srgbClr val="000000"/>
                          </a:solidFill>
                          <a:latin typeface="Arial" panose="020B0604020202020204" pitchFamily="34" charset="0"/>
                          <a:cs typeface="Arial" panose="020B0604020202020204" pitchFamily="34" charset="0"/>
                        </a:rPr>
                        <a:t>O</a:t>
                      </a:r>
                      <a:r>
                        <a:rPr lang="es-ES" sz="1600" baseline="-25000" dirty="0" smtClean="0">
                          <a:solidFill>
                            <a:srgbClr val="000000"/>
                          </a:solidFill>
                          <a:latin typeface="Arial" panose="020B0604020202020204" pitchFamily="34" charset="0"/>
                          <a:cs typeface="Arial" panose="020B0604020202020204" pitchFamily="34" charset="0"/>
                        </a:rPr>
                        <a:t>3</a:t>
                      </a:r>
                      <a:r>
                        <a:rPr lang="es-ES" sz="1600" baseline="0" dirty="0" smtClean="0">
                          <a:solidFill>
                            <a:srgbClr val="000000"/>
                          </a:solidFill>
                          <a:latin typeface="Arial" panose="020B0604020202020204" pitchFamily="34" charset="0"/>
                          <a:cs typeface="Arial" panose="020B0604020202020204" pitchFamily="34" charset="0"/>
                        </a:rPr>
                        <a:t>·Fe</a:t>
                      </a:r>
                      <a:r>
                        <a:rPr lang="es-ES" sz="1600" baseline="-25000" dirty="0" smtClean="0">
                          <a:solidFill>
                            <a:srgbClr val="000000"/>
                          </a:solidFill>
                          <a:latin typeface="Arial" panose="020B0604020202020204" pitchFamily="34" charset="0"/>
                          <a:cs typeface="Arial" panose="020B0604020202020204" pitchFamily="34" charset="0"/>
                        </a:rPr>
                        <a:t>2</a:t>
                      </a:r>
                      <a:r>
                        <a:rPr lang="es-ES" sz="1600" baseline="0" dirty="0" smtClean="0">
                          <a:solidFill>
                            <a:srgbClr val="000000"/>
                          </a:solidFill>
                          <a:latin typeface="Arial" panose="020B0604020202020204" pitchFamily="34" charset="0"/>
                          <a:cs typeface="Arial" panose="020B0604020202020204" pitchFamily="34" charset="0"/>
                        </a:rPr>
                        <a:t>O</a:t>
                      </a:r>
                      <a:r>
                        <a:rPr lang="es-ES" sz="1600" baseline="-25000" dirty="0" smtClean="0">
                          <a:solidFill>
                            <a:srgbClr val="000000"/>
                          </a:solidFill>
                          <a:latin typeface="Arial" panose="020B0604020202020204" pitchFamily="34" charset="0"/>
                          <a:cs typeface="Arial" panose="020B0604020202020204" pitchFamily="34" charset="0"/>
                        </a:rPr>
                        <a:t>3</a:t>
                      </a:r>
                      <a:r>
                        <a:rPr lang="es-ES" sz="1600" baseline="0" dirty="0" smtClean="0">
                          <a:solidFill>
                            <a:srgbClr val="000000"/>
                          </a:solidFill>
                          <a:latin typeface="Arial" panose="020B0604020202020204" pitchFamily="34" charset="0"/>
                          <a:cs typeface="Arial" panose="020B0604020202020204" pitchFamily="34" charset="0"/>
                        </a:rPr>
                        <a:t>·4CaO)</a:t>
                      </a:r>
                      <a:endParaRPr lang="es-ES"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79111532"/>
                  </a:ext>
                </a:extLst>
              </a:tr>
              <a:tr h="370840">
                <a:tc>
                  <a:txBody>
                    <a:bodyPr/>
                    <a:lstStyle/>
                    <a:p>
                      <a:pPr algn="ctr"/>
                      <a:r>
                        <a:rPr lang="es-ES" sz="1600" dirty="0" smtClean="0">
                          <a:solidFill>
                            <a:srgbClr val="000000"/>
                          </a:solidFill>
                          <a:latin typeface="Arial" panose="020B0604020202020204" pitchFamily="34" charset="0"/>
                          <a:cs typeface="Arial" panose="020B0604020202020204" pitchFamily="34" charset="0"/>
                        </a:rPr>
                        <a:t>A3C</a:t>
                      </a:r>
                      <a:endParaRPr lang="es-ES" sz="1600" dirty="0">
                        <a:solidFill>
                          <a:srgbClr val="000000"/>
                        </a:solidFill>
                        <a:latin typeface="Arial" panose="020B0604020202020204" pitchFamily="34" charset="0"/>
                        <a:cs typeface="Arial" panose="020B0604020202020204" pitchFamily="34" charset="0"/>
                      </a:endParaRPr>
                    </a:p>
                  </a:txBody>
                  <a:tcPr/>
                </a:tc>
                <a:tc>
                  <a:txBody>
                    <a:bodyPr/>
                    <a:lstStyle/>
                    <a:p>
                      <a:r>
                        <a:rPr lang="es-ES" sz="1600" dirty="0" smtClean="0">
                          <a:solidFill>
                            <a:srgbClr val="000000"/>
                          </a:solidFill>
                          <a:latin typeface="Arial" panose="020B0604020202020204" pitchFamily="34" charset="0"/>
                          <a:cs typeface="Arial" panose="020B0604020202020204" pitchFamily="34" charset="0"/>
                        </a:rPr>
                        <a:t>Aluminato</a:t>
                      </a:r>
                      <a:r>
                        <a:rPr lang="es-ES" sz="1600" baseline="0" dirty="0" smtClean="0">
                          <a:solidFill>
                            <a:srgbClr val="000000"/>
                          </a:solidFill>
                          <a:latin typeface="Arial" panose="020B0604020202020204" pitchFamily="34" charset="0"/>
                          <a:cs typeface="Arial" panose="020B0604020202020204" pitchFamily="34" charset="0"/>
                        </a:rPr>
                        <a:t> </a:t>
                      </a:r>
                      <a:r>
                        <a:rPr lang="es-ES" sz="1600" baseline="0" dirty="0" err="1" smtClean="0">
                          <a:solidFill>
                            <a:srgbClr val="000000"/>
                          </a:solidFill>
                          <a:latin typeface="Arial" panose="020B0604020202020204" pitchFamily="34" charset="0"/>
                          <a:cs typeface="Arial" panose="020B0604020202020204" pitchFamily="34" charset="0"/>
                        </a:rPr>
                        <a:t>tricálcico</a:t>
                      </a:r>
                      <a:r>
                        <a:rPr lang="es-ES" sz="1600" baseline="0" dirty="0" smtClean="0">
                          <a:solidFill>
                            <a:srgbClr val="000000"/>
                          </a:solidFill>
                          <a:latin typeface="Arial" panose="020B0604020202020204" pitchFamily="34" charset="0"/>
                          <a:cs typeface="Arial" panose="020B0604020202020204" pitchFamily="34" charset="0"/>
                        </a:rPr>
                        <a:t> (Al</a:t>
                      </a:r>
                      <a:r>
                        <a:rPr lang="es-ES" sz="1600" baseline="-25000" dirty="0" smtClean="0">
                          <a:solidFill>
                            <a:srgbClr val="000000"/>
                          </a:solidFill>
                          <a:latin typeface="Arial" panose="020B0604020202020204" pitchFamily="34" charset="0"/>
                          <a:cs typeface="Arial" panose="020B0604020202020204" pitchFamily="34" charset="0"/>
                        </a:rPr>
                        <a:t>2</a:t>
                      </a:r>
                      <a:r>
                        <a:rPr lang="es-ES" sz="1600" baseline="0" dirty="0" smtClean="0">
                          <a:solidFill>
                            <a:srgbClr val="000000"/>
                          </a:solidFill>
                          <a:latin typeface="Arial" panose="020B0604020202020204" pitchFamily="34" charset="0"/>
                          <a:cs typeface="Arial" panose="020B0604020202020204" pitchFamily="34" charset="0"/>
                        </a:rPr>
                        <a:t>O</a:t>
                      </a:r>
                      <a:r>
                        <a:rPr lang="es-ES" sz="1600" baseline="-25000" dirty="0" smtClean="0">
                          <a:solidFill>
                            <a:srgbClr val="000000"/>
                          </a:solidFill>
                          <a:latin typeface="Arial" panose="020B0604020202020204" pitchFamily="34" charset="0"/>
                          <a:cs typeface="Arial" panose="020B0604020202020204" pitchFamily="34" charset="0"/>
                        </a:rPr>
                        <a:t>3</a:t>
                      </a:r>
                      <a:r>
                        <a:rPr lang="es-ES" sz="1600" baseline="0" dirty="0" smtClean="0">
                          <a:solidFill>
                            <a:srgbClr val="000000"/>
                          </a:solidFill>
                          <a:latin typeface="Arial" panose="020B0604020202020204" pitchFamily="34" charset="0"/>
                          <a:cs typeface="Arial" panose="020B0604020202020204" pitchFamily="34" charset="0"/>
                        </a:rPr>
                        <a:t>·3CaO)</a:t>
                      </a:r>
                      <a:endParaRPr lang="es-ES"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3861368"/>
                  </a:ext>
                </a:extLst>
              </a:tr>
              <a:tr h="370840">
                <a:tc>
                  <a:txBody>
                    <a:bodyPr/>
                    <a:lstStyle/>
                    <a:p>
                      <a:pPr algn="ctr"/>
                      <a:r>
                        <a:rPr lang="es-ES" sz="1600" dirty="0" smtClean="0">
                          <a:solidFill>
                            <a:srgbClr val="000000"/>
                          </a:solidFill>
                          <a:latin typeface="Arial" panose="020B0604020202020204" pitchFamily="34" charset="0"/>
                          <a:cs typeface="Arial" panose="020B0604020202020204" pitchFamily="34" charset="0"/>
                        </a:rPr>
                        <a:t>F2C</a:t>
                      </a:r>
                      <a:endParaRPr lang="es-ES" sz="1600" dirty="0">
                        <a:solidFill>
                          <a:srgbClr val="000000"/>
                        </a:solidFill>
                        <a:latin typeface="Arial" panose="020B0604020202020204" pitchFamily="34" charset="0"/>
                        <a:cs typeface="Arial" panose="020B0604020202020204" pitchFamily="34" charset="0"/>
                      </a:endParaRPr>
                    </a:p>
                  </a:txBody>
                  <a:tcPr/>
                </a:tc>
                <a:tc>
                  <a:txBody>
                    <a:bodyPr/>
                    <a:lstStyle/>
                    <a:p>
                      <a:r>
                        <a:rPr lang="es-ES" sz="1600" dirty="0" smtClean="0">
                          <a:solidFill>
                            <a:srgbClr val="000000"/>
                          </a:solidFill>
                          <a:latin typeface="Arial" panose="020B0604020202020204" pitchFamily="34" charset="0"/>
                          <a:cs typeface="Arial" panose="020B0604020202020204" pitchFamily="34" charset="0"/>
                        </a:rPr>
                        <a:t>Ferrito </a:t>
                      </a:r>
                      <a:r>
                        <a:rPr lang="es-ES" sz="1600" dirty="0" err="1" smtClean="0">
                          <a:solidFill>
                            <a:srgbClr val="000000"/>
                          </a:solidFill>
                          <a:latin typeface="Arial" panose="020B0604020202020204" pitchFamily="34" charset="0"/>
                          <a:cs typeface="Arial" panose="020B0604020202020204" pitchFamily="34" charset="0"/>
                        </a:rPr>
                        <a:t>dicálcico</a:t>
                      </a:r>
                      <a:r>
                        <a:rPr lang="es-ES" sz="1600" dirty="0" smtClean="0">
                          <a:solidFill>
                            <a:srgbClr val="000000"/>
                          </a:solidFill>
                          <a:latin typeface="Arial" panose="020B0604020202020204" pitchFamily="34" charset="0"/>
                          <a:cs typeface="Arial" panose="020B0604020202020204" pitchFamily="34" charset="0"/>
                        </a:rPr>
                        <a:t> </a:t>
                      </a:r>
                      <a:r>
                        <a:rPr lang="es-ES" sz="1600" baseline="0" dirty="0" smtClean="0">
                          <a:solidFill>
                            <a:srgbClr val="000000"/>
                          </a:solidFill>
                          <a:latin typeface="Arial" panose="020B0604020202020204" pitchFamily="34" charset="0"/>
                          <a:cs typeface="Arial" panose="020B0604020202020204" pitchFamily="34" charset="0"/>
                        </a:rPr>
                        <a:t>(Fe</a:t>
                      </a:r>
                      <a:r>
                        <a:rPr lang="es-ES" sz="1600" baseline="-25000" dirty="0" smtClean="0">
                          <a:solidFill>
                            <a:srgbClr val="000000"/>
                          </a:solidFill>
                          <a:latin typeface="Arial" panose="020B0604020202020204" pitchFamily="34" charset="0"/>
                          <a:cs typeface="Arial" panose="020B0604020202020204" pitchFamily="34" charset="0"/>
                        </a:rPr>
                        <a:t>2</a:t>
                      </a:r>
                      <a:r>
                        <a:rPr lang="es-ES" sz="1600" baseline="0" dirty="0" smtClean="0">
                          <a:solidFill>
                            <a:srgbClr val="000000"/>
                          </a:solidFill>
                          <a:latin typeface="Arial" panose="020B0604020202020204" pitchFamily="34" charset="0"/>
                          <a:cs typeface="Arial" panose="020B0604020202020204" pitchFamily="34" charset="0"/>
                        </a:rPr>
                        <a:t>O</a:t>
                      </a:r>
                      <a:r>
                        <a:rPr lang="es-ES" sz="1600" baseline="-25000" dirty="0" smtClean="0">
                          <a:solidFill>
                            <a:srgbClr val="000000"/>
                          </a:solidFill>
                          <a:latin typeface="Arial" panose="020B0604020202020204" pitchFamily="34" charset="0"/>
                          <a:cs typeface="Arial" panose="020B0604020202020204" pitchFamily="34" charset="0"/>
                        </a:rPr>
                        <a:t>3</a:t>
                      </a:r>
                      <a:r>
                        <a:rPr lang="es-ES" sz="1600" baseline="0" dirty="0" smtClean="0">
                          <a:solidFill>
                            <a:srgbClr val="000000"/>
                          </a:solidFill>
                          <a:latin typeface="Arial" panose="020B0604020202020204" pitchFamily="34" charset="0"/>
                          <a:cs typeface="Arial" panose="020B0604020202020204" pitchFamily="34" charset="0"/>
                        </a:rPr>
                        <a:t>·2CaO)</a:t>
                      </a:r>
                      <a:endParaRPr lang="es-ES"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36032470"/>
                  </a:ext>
                </a:extLst>
              </a:tr>
            </a:tbl>
          </a:graphicData>
        </a:graphic>
      </p:graphicFrame>
      <p:sp>
        <p:nvSpPr>
          <p:cNvPr id="12" name="Rectangle 3"/>
          <p:cNvSpPr>
            <a:spLocks noChangeArrowheads="1"/>
          </p:cNvSpPr>
          <p:nvPr/>
        </p:nvSpPr>
        <p:spPr bwMode="auto">
          <a:xfrm>
            <a:off x="539550" y="4005064"/>
            <a:ext cx="8002283"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FF0000"/>
              </a:buClr>
              <a:buFont typeface="Wingdings" panose="05000000000000000000" pitchFamily="2" charset="2"/>
              <a:buChar char="à"/>
            </a:pPr>
            <a:r>
              <a:rPr lang="es-ES" altLang="en-US" sz="1800" b="0" i="0" dirty="0" smtClean="0">
                <a:solidFill>
                  <a:srgbClr val="002060"/>
                </a:solidFill>
                <a:latin typeface="Calibri" panose="020F0502020204030204" pitchFamily="34" charset="0"/>
              </a:rPr>
              <a:t>Ver apartados: </a:t>
            </a:r>
            <a:r>
              <a:rPr lang="es-ES" altLang="en-US" sz="1800" b="0" dirty="0" smtClean="0">
                <a:solidFill>
                  <a:srgbClr val="002060"/>
                </a:solidFill>
                <a:latin typeface="Calibri" panose="020F0502020204030204" pitchFamily="34" charset="0"/>
              </a:rPr>
              <a:t>Propiedades de los cementos </a:t>
            </a:r>
            <a:r>
              <a:rPr lang="es-ES" altLang="en-US" sz="1800" b="0" i="0" dirty="0" smtClean="0">
                <a:solidFill>
                  <a:srgbClr val="002060"/>
                </a:solidFill>
                <a:latin typeface="Calibri" panose="020F0502020204030204" pitchFamily="34" charset="0"/>
              </a:rPr>
              <a:t>y </a:t>
            </a:r>
            <a:r>
              <a:rPr lang="es-ES" altLang="en-US" sz="1800" b="0" dirty="0" smtClean="0">
                <a:solidFill>
                  <a:srgbClr val="002060"/>
                </a:solidFill>
                <a:latin typeface="Calibri" panose="020F0502020204030204" pitchFamily="34" charset="0"/>
              </a:rPr>
              <a:t>Fraguado y endurecimiento</a:t>
            </a:r>
            <a:endParaRPr lang="es-ES" altLang="en-US" sz="1800" b="0" dirty="0">
              <a:solidFill>
                <a:srgbClr val="002060"/>
              </a:solidFill>
              <a:latin typeface="Calibri" panose="020F0502020204030204" pitchFamily="34" charset="0"/>
            </a:endParaRPr>
          </a:p>
        </p:txBody>
      </p:sp>
      <p:pic>
        <p:nvPicPr>
          <p:cNvPr id="3" name="Imagen 2"/>
          <p:cNvPicPr>
            <a:picLocks noChangeAspect="1"/>
          </p:cNvPicPr>
          <p:nvPr/>
        </p:nvPicPr>
        <p:blipFill>
          <a:blip r:embed="rId2"/>
          <a:stretch>
            <a:fillRect/>
          </a:stretch>
        </p:blipFill>
        <p:spPr>
          <a:xfrm>
            <a:off x="964160" y="4499584"/>
            <a:ext cx="7347928" cy="2241784"/>
          </a:xfrm>
          <a:prstGeom prst="rect">
            <a:avLst/>
          </a:prstGeom>
        </p:spPr>
      </p:pic>
    </p:spTree>
    <p:extLst>
      <p:ext uri="{BB962C8B-B14F-4D97-AF65-F5344CB8AC3E}">
        <p14:creationId xmlns:p14="http://schemas.microsoft.com/office/powerpoint/2010/main" val="147487459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662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662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662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01E69C0E-5EA4-4384-8997-B0E922EF42C0}" type="slidenum">
              <a:rPr kumimoji="0" lang="en-US" altLang="en-US" sz="1400" b="0" i="0">
                <a:solidFill>
                  <a:schemeClr val="tx1"/>
                </a:solidFill>
                <a:latin typeface="Tahoma" panose="020B0604030504040204" pitchFamily="34" charset="0"/>
              </a:rPr>
              <a:pPr algn="r" eaLnBrk="1" hangingPunct="1">
                <a:spcBef>
                  <a:spcPct val="0"/>
                </a:spcBef>
                <a:buClrTx/>
                <a:buFontTx/>
                <a:buNone/>
              </a:pPr>
              <a:t>21</a:t>
            </a:fld>
            <a:endParaRPr kumimoji="0" lang="en-US" altLang="en-US" sz="1400" b="0" i="0">
              <a:solidFill>
                <a:schemeClr val="tx1"/>
              </a:solidFill>
              <a:latin typeface="Tahoma" panose="020B0604030504040204" pitchFamily="34" charset="0"/>
            </a:endParaRPr>
          </a:p>
        </p:txBody>
      </p:sp>
      <p:sp>
        <p:nvSpPr>
          <p:cNvPr id="26630" name="Text Box 7"/>
          <p:cNvSpPr txBox="1">
            <a:spLocks noChangeArrowheads="1"/>
          </p:cNvSpPr>
          <p:nvPr/>
        </p:nvSpPr>
        <p:spPr bwMode="auto">
          <a:xfrm>
            <a:off x="468313" y="620713"/>
            <a:ext cx="69389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i="0">
                <a:solidFill>
                  <a:srgbClr val="C00000"/>
                </a:solidFill>
                <a:latin typeface="Arial Narrow" panose="020B0606020202030204" pitchFamily="34" charset="0"/>
              </a:rPr>
              <a:t>13. Aluminio: fuentes y métodos de obtención</a:t>
            </a:r>
          </a:p>
        </p:txBody>
      </p:sp>
      <p:sp>
        <p:nvSpPr>
          <p:cNvPr id="26631" name="Rectangle 3"/>
          <p:cNvSpPr>
            <a:spLocks noChangeArrowheads="1"/>
          </p:cNvSpPr>
          <p:nvPr/>
        </p:nvSpPr>
        <p:spPr bwMode="auto">
          <a:xfrm>
            <a:off x="684213" y="1412875"/>
            <a:ext cx="7345362" cy="135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Times New Roman" panose="02020603050405020304" pitchFamily="18" charset="0"/>
                <a:cs typeface="Times New Roman" panose="02020603050405020304" pitchFamily="18" charset="0"/>
              </a:rPr>
              <a:t>Uno de los metales más abundantes en la corteza terrestre (~8% en peso)</a:t>
            </a:r>
          </a:p>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Times New Roman" panose="02020603050405020304" pitchFamily="18" charset="0"/>
                <a:cs typeface="Times New Roman" panose="02020603050405020304" pitchFamily="18" charset="0"/>
              </a:rPr>
              <a:t>Muy reactivo, no aparece en forma libre. Minerales como </a:t>
            </a:r>
            <a:r>
              <a:rPr lang="es-ES" altLang="en-US" sz="1800" b="0">
                <a:solidFill>
                  <a:srgbClr val="292929"/>
                </a:solidFill>
                <a:latin typeface="Times New Roman" panose="02020603050405020304" pitchFamily="18" charset="0"/>
                <a:cs typeface="Times New Roman" panose="02020603050405020304" pitchFamily="18" charset="0"/>
              </a:rPr>
              <a:t>bauxita</a:t>
            </a:r>
            <a:r>
              <a:rPr lang="es-ES" altLang="en-US" sz="1800" b="0" i="0">
                <a:solidFill>
                  <a:srgbClr val="292929"/>
                </a:solidFill>
                <a:latin typeface="Times New Roman" panose="02020603050405020304" pitchFamily="18" charset="0"/>
                <a:cs typeface="Times New Roman" panose="02020603050405020304" pitchFamily="18" charset="0"/>
              </a:rPr>
              <a:t> (Al</a:t>
            </a:r>
            <a:r>
              <a:rPr lang="es-ES" altLang="en-US" sz="1800" b="0" i="0" baseline="-25000">
                <a:solidFill>
                  <a:srgbClr val="292929"/>
                </a:solidFill>
                <a:latin typeface="Times New Roman" panose="02020603050405020304" pitchFamily="18" charset="0"/>
                <a:cs typeface="Times New Roman" panose="02020603050405020304" pitchFamily="18" charset="0"/>
              </a:rPr>
              <a:t>2</a:t>
            </a:r>
            <a:r>
              <a:rPr lang="es-ES" altLang="en-US" sz="1800" b="0" i="0">
                <a:solidFill>
                  <a:srgbClr val="292929"/>
                </a:solidFill>
                <a:latin typeface="Times New Roman" panose="02020603050405020304" pitchFamily="18" charset="0"/>
                <a:cs typeface="Times New Roman" panose="02020603050405020304" pitchFamily="18" charset="0"/>
              </a:rPr>
              <a:t>O</a:t>
            </a:r>
            <a:r>
              <a:rPr lang="es-ES" altLang="en-US" sz="1800" b="0" i="0" baseline="-25000">
                <a:solidFill>
                  <a:srgbClr val="292929"/>
                </a:solidFill>
                <a:latin typeface="Times New Roman" panose="02020603050405020304" pitchFamily="18" charset="0"/>
                <a:cs typeface="Times New Roman" panose="02020603050405020304" pitchFamily="18" charset="0"/>
              </a:rPr>
              <a:t>3</a:t>
            </a:r>
            <a:r>
              <a:rPr lang="es-ES" altLang="en-US" sz="1800" b="0" i="0">
                <a:solidFill>
                  <a:srgbClr val="292929"/>
                </a:solidFill>
                <a:latin typeface="Times New Roman" panose="02020603050405020304" pitchFamily="18" charset="0"/>
                <a:cs typeface="Times New Roman" panose="02020603050405020304" pitchFamily="18" charset="0"/>
              </a:rPr>
              <a:t>·2H</a:t>
            </a:r>
            <a:r>
              <a:rPr lang="es-ES" altLang="en-US" sz="1800" b="0" i="0" baseline="-25000">
                <a:solidFill>
                  <a:srgbClr val="292929"/>
                </a:solidFill>
                <a:latin typeface="Times New Roman" panose="02020603050405020304" pitchFamily="18" charset="0"/>
                <a:cs typeface="Times New Roman" panose="02020603050405020304" pitchFamily="18" charset="0"/>
              </a:rPr>
              <a:t>2</a:t>
            </a:r>
            <a:r>
              <a:rPr lang="es-ES" altLang="en-US" sz="1800" b="0" i="0">
                <a:solidFill>
                  <a:srgbClr val="292929"/>
                </a:solidFill>
                <a:latin typeface="Times New Roman" panose="02020603050405020304" pitchFamily="18" charset="0"/>
                <a:cs typeface="Times New Roman" panose="02020603050405020304" pitchFamily="18" charset="0"/>
              </a:rPr>
              <a:t>O) y </a:t>
            </a:r>
            <a:r>
              <a:rPr lang="es-ES" altLang="en-US" sz="1800" b="0">
                <a:solidFill>
                  <a:srgbClr val="292929"/>
                </a:solidFill>
                <a:latin typeface="Times New Roman" panose="02020603050405020304" pitchFamily="18" charset="0"/>
                <a:cs typeface="Times New Roman" panose="02020603050405020304" pitchFamily="18" charset="0"/>
              </a:rPr>
              <a:t>corindón</a:t>
            </a:r>
            <a:r>
              <a:rPr lang="es-ES" altLang="en-US" sz="1800" b="0" i="0">
                <a:solidFill>
                  <a:srgbClr val="292929"/>
                </a:solidFill>
                <a:latin typeface="Times New Roman" panose="02020603050405020304" pitchFamily="18" charset="0"/>
                <a:cs typeface="Times New Roman" panose="02020603050405020304" pitchFamily="18" charset="0"/>
              </a:rPr>
              <a:t> (Al</a:t>
            </a:r>
            <a:r>
              <a:rPr lang="es-ES" altLang="en-US" sz="1800" b="0" i="0" baseline="-25000">
                <a:solidFill>
                  <a:srgbClr val="292929"/>
                </a:solidFill>
                <a:latin typeface="Times New Roman" panose="02020603050405020304" pitchFamily="18" charset="0"/>
                <a:cs typeface="Times New Roman" panose="02020603050405020304" pitchFamily="18" charset="0"/>
              </a:rPr>
              <a:t>2</a:t>
            </a:r>
            <a:r>
              <a:rPr lang="es-ES" altLang="en-US" sz="1800" b="0" i="0">
                <a:solidFill>
                  <a:srgbClr val="292929"/>
                </a:solidFill>
                <a:latin typeface="Times New Roman" panose="02020603050405020304" pitchFamily="18" charset="0"/>
                <a:cs typeface="Times New Roman" panose="02020603050405020304" pitchFamily="18" charset="0"/>
              </a:rPr>
              <a:t>O</a:t>
            </a:r>
            <a:r>
              <a:rPr lang="es-ES" altLang="en-US" sz="1800" b="0" i="0" baseline="-25000">
                <a:solidFill>
                  <a:srgbClr val="292929"/>
                </a:solidFill>
                <a:latin typeface="Times New Roman" panose="02020603050405020304" pitchFamily="18" charset="0"/>
                <a:cs typeface="Times New Roman" panose="02020603050405020304" pitchFamily="18" charset="0"/>
              </a:rPr>
              <a:t>3</a:t>
            </a:r>
            <a:r>
              <a:rPr lang="es-ES" altLang="en-US" sz="1800" b="0" i="0">
                <a:solidFill>
                  <a:srgbClr val="292929"/>
                </a:solidFill>
                <a:latin typeface="Times New Roman" panose="02020603050405020304" pitchFamily="18" charset="0"/>
                <a:cs typeface="Times New Roman" panose="02020603050405020304" pitchFamily="18" charset="0"/>
              </a:rPr>
              <a:t>) y en varios silicatos.</a:t>
            </a:r>
          </a:p>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Times New Roman" panose="02020603050405020304" pitchFamily="18" charset="0"/>
                <a:cs typeface="Times New Roman" panose="02020603050405020304" pitchFamily="18" charset="0"/>
              </a:rPr>
              <a:t>Segundo metal más usado después del hierro</a:t>
            </a:r>
          </a:p>
        </p:txBody>
      </p:sp>
      <p:sp>
        <p:nvSpPr>
          <p:cNvPr id="26632" name="Rectangle 3"/>
          <p:cNvSpPr>
            <a:spLocks noChangeArrowheads="1"/>
          </p:cNvSpPr>
          <p:nvPr/>
        </p:nvSpPr>
        <p:spPr bwMode="auto">
          <a:xfrm>
            <a:off x="468313" y="3024188"/>
            <a:ext cx="4395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79388" indent="-179388"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buClr>
                <a:srgbClr val="5F5F5F"/>
              </a:buClr>
              <a:buFont typeface="Wingdings" panose="05000000000000000000" pitchFamily="2" charset="2"/>
              <a:buChar char="§"/>
            </a:pPr>
            <a:r>
              <a:rPr lang="es-ES" altLang="en-US" sz="2000" i="0">
                <a:latin typeface="Calibri" panose="020F0502020204030204" pitchFamily="34" charset="0"/>
              </a:rPr>
              <a:t>Metalurgia del aluminio</a:t>
            </a:r>
          </a:p>
        </p:txBody>
      </p:sp>
      <p:sp>
        <p:nvSpPr>
          <p:cNvPr id="26633" name="Rectangle 3"/>
          <p:cNvSpPr>
            <a:spLocks noChangeArrowheads="1"/>
          </p:cNvSpPr>
          <p:nvPr/>
        </p:nvSpPr>
        <p:spPr bwMode="auto">
          <a:xfrm>
            <a:off x="684213" y="3498850"/>
            <a:ext cx="7445375" cy="314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Calibri" panose="020F0502020204030204" pitchFamily="34" charset="0"/>
              </a:rPr>
              <a:t>Hasta 1886 no se consiguió un método de producción industrial adecuado: el </a:t>
            </a:r>
            <a:r>
              <a:rPr lang="es-ES" altLang="en-US" sz="1800" b="0">
                <a:solidFill>
                  <a:srgbClr val="292929"/>
                </a:solidFill>
                <a:latin typeface="Calibri" panose="020F0502020204030204" pitchFamily="34" charset="0"/>
              </a:rPr>
              <a:t>método Hall</a:t>
            </a:r>
            <a:r>
              <a:rPr lang="es-ES" altLang="en-US" sz="1800" b="0" i="0">
                <a:solidFill>
                  <a:srgbClr val="292929"/>
                </a:solidFill>
                <a:latin typeface="Calibri" panose="020F0502020204030204" pitchFamily="34" charset="0"/>
              </a:rPr>
              <a:t> basado en la electrólisis de la bauxita fundida.</a:t>
            </a:r>
          </a:p>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Calibri" panose="020F0502020204030204" pitchFamily="34" charset="0"/>
              </a:rPr>
              <a:t>Se obtiene aluminio con una pureza de entre 99% a 99,9% utilizable directamente para muchas aplicaciones</a:t>
            </a:r>
          </a:p>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Calibri" panose="020F0502020204030204" pitchFamily="34" charset="0"/>
              </a:rPr>
              <a:t>El proceso metalúrgico incluye varias etapas:</a:t>
            </a:r>
          </a:p>
          <a:p>
            <a:pPr lvl="1" eaLnBrk="1" hangingPunct="1">
              <a:spcBef>
                <a:spcPts val="200"/>
              </a:spcBef>
              <a:buClr>
                <a:srgbClr val="FF0000"/>
              </a:buClr>
              <a:buFontTx/>
              <a:buChar char="•"/>
            </a:pPr>
            <a:r>
              <a:rPr lang="es-ES" altLang="en-US" sz="1800" b="0" i="0">
                <a:solidFill>
                  <a:srgbClr val="7030A0"/>
                </a:solidFill>
                <a:latin typeface="Calibri" panose="020F0502020204030204" pitchFamily="34" charset="0"/>
              </a:rPr>
              <a:t>Purificación de la bauxita (método Bayer)</a:t>
            </a:r>
          </a:p>
          <a:p>
            <a:pPr lvl="1" eaLnBrk="1" hangingPunct="1">
              <a:spcBef>
                <a:spcPts val="200"/>
              </a:spcBef>
              <a:buClr>
                <a:srgbClr val="FF0000"/>
              </a:buClr>
              <a:buFontTx/>
              <a:buChar char="•"/>
            </a:pPr>
            <a:r>
              <a:rPr lang="es-ES" altLang="en-US" sz="1800" b="0" i="0">
                <a:solidFill>
                  <a:srgbClr val="7030A0"/>
                </a:solidFill>
                <a:latin typeface="Calibri" panose="020F0502020204030204" pitchFamily="34" charset="0"/>
              </a:rPr>
              <a:t>Precipitación de la alúmina</a:t>
            </a:r>
          </a:p>
          <a:p>
            <a:pPr lvl="1" eaLnBrk="1" hangingPunct="1">
              <a:spcBef>
                <a:spcPts val="200"/>
              </a:spcBef>
              <a:buClr>
                <a:srgbClr val="FF0000"/>
              </a:buClr>
              <a:buFontTx/>
              <a:buChar char="•"/>
            </a:pPr>
            <a:r>
              <a:rPr lang="es-ES" altLang="en-US" sz="1800" b="0" i="0">
                <a:solidFill>
                  <a:srgbClr val="7030A0"/>
                </a:solidFill>
                <a:latin typeface="Calibri" panose="020F0502020204030204" pitchFamily="34" charset="0"/>
              </a:rPr>
              <a:t>Deshidratación del hidróxido de aluminio</a:t>
            </a:r>
          </a:p>
          <a:p>
            <a:pPr lvl="1" eaLnBrk="1" hangingPunct="1">
              <a:spcBef>
                <a:spcPts val="200"/>
              </a:spcBef>
              <a:buClr>
                <a:srgbClr val="FF0000"/>
              </a:buClr>
              <a:buFontTx/>
              <a:buChar char="•"/>
            </a:pPr>
            <a:r>
              <a:rPr lang="es-ES" altLang="en-US" sz="1800" b="0" i="0">
                <a:solidFill>
                  <a:srgbClr val="7030A0"/>
                </a:solidFill>
                <a:latin typeface="Calibri" panose="020F0502020204030204" pitchFamily="34" charset="0"/>
              </a:rPr>
              <a:t>Electrólisis del óxido</a:t>
            </a:r>
          </a:p>
          <a:p>
            <a:pPr lvl="1" eaLnBrk="1" hangingPunct="1">
              <a:spcBef>
                <a:spcPts val="200"/>
              </a:spcBef>
              <a:buClr>
                <a:srgbClr val="FF0000"/>
              </a:buClr>
              <a:buFontTx/>
              <a:buChar char="•"/>
            </a:pPr>
            <a:r>
              <a:rPr lang="es-ES" altLang="en-US" sz="1800" b="0" i="0">
                <a:solidFill>
                  <a:srgbClr val="7030A0"/>
                </a:solidFill>
                <a:latin typeface="Calibri" panose="020F0502020204030204" pitchFamily="34" charset="0"/>
              </a:rPr>
              <a:t>Refino del aluminio (solo para mayor pureza)</a:t>
            </a:r>
          </a:p>
        </p:txBody>
      </p:sp>
      <p:pic>
        <p:nvPicPr>
          <p:cNvPr id="26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0" y="4508500"/>
            <a:ext cx="12731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35" name="Text Box 17"/>
          <p:cNvSpPr txBox="1">
            <a:spLocks noChangeArrowheads="1"/>
          </p:cNvSpPr>
          <p:nvPr/>
        </p:nvSpPr>
        <p:spPr bwMode="auto">
          <a:xfrm>
            <a:off x="7683500" y="6073775"/>
            <a:ext cx="12811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s-ES" sz="1100" b="0">
                <a:solidFill>
                  <a:srgbClr val="4D4D4D"/>
                </a:solidFill>
                <a:latin typeface="Calibri" panose="020F0502020204030204" pitchFamily="34" charset="0"/>
                <a:cs typeface="Calibri" panose="020F0502020204030204" pitchFamily="34" charset="0"/>
              </a:rPr>
              <a:t>Charles Martin Hall</a:t>
            </a:r>
          </a:p>
          <a:p>
            <a:pPr algn="ctr" eaLnBrk="1" hangingPunct="1">
              <a:spcBef>
                <a:spcPct val="0"/>
              </a:spcBef>
              <a:buClrTx/>
              <a:buFontTx/>
              <a:buNone/>
            </a:pPr>
            <a:r>
              <a:rPr kumimoji="0" lang="es-ES" altLang="es-ES" sz="1100" b="0">
                <a:solidFill>
                  <a:srgbClr val="4D4D4D"/>
                </a:solidFill>
                <a:latin typeface="Calibri" panose="020F0502020204030204" pitchFamily="34" charset="0"/>
                <a:cs typeface="Calibri" panose="020F0502020204030204" pitchFamily="34" charset="0"/>
              </a:rPr>
              <a:t>(1863 - 1914)</a:t>
            </a:r>
          </a:p>
        </p:txBody>
      </p:sp>
      <p:pic>
        <p:nvPicPr>
          <p:cNvPr id="266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2276475"/>
            <a:ext cx="1416050" cy="1089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7" name="Picture 4"/>
          <p:cNvPicPr>
            <a:picLocks noChangeAspect="1" noChangeArrowheads="1"/>
          </p:cNvPicPr>
          <p:nvPr/>
        </p:nvPicPr>
        <p:blipFill>
          <a:blip r:embed="rId4">
            <a:extLst>
              <a:ext uri="{28A0092B-C50C-407E-A947-70E740481C1C}">
                <a14:useLocalDpi xmlns:a14="http://schemas.microsoft.com/office/drawing/2010/main" val="0"/>
              </a:ext>
            </a:extLst>
          </a:blip>
          <a:srcRect l="11353" t="24388" r="11362" b="10310"/>
          <a:stretch>
            <a:fillRect/>
          </a:stretch>
        </p:blipFill>
        <p:spPr bwMode="auto">
          <a:xfrm>
            <a:off x="6116638" y="2322513"/>
            <a:ext cx="1285875" cy="1087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55977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7651"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7652"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7653"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30258605-7A85-43C8-9B9E-9164C0BEA7E7}" type="slidenum">
              <a:rPr kumimoji="0" lang="en-US" altLang="en-US" sz="1400" b="0" i="0">
                <a:solidFill>
                  <a:schemeClr val="tx1"/>
                </a:solidFill>
                <a:latin typeface="Tahoma" panose="020B0604030504040204" pitchFamily="34" charset="0"/>
              </a:rPr>
              <a:pPr algn="r" eaLnBrk="1" hangingPunct="1">
                <a:spcBef>
                  <a:spcPct val="0"/>
                </a:spcBef>
                <a:buClrTx/>
                <a:buFontTx/>
                <a:buNone/>
              </a:pPr>
              <a:t>22</a:t>
            </a:fld>
            <a:endParaRPr kumimoji="0" lang="en-US" altLang="en-US" sz="1400" b="0" i="0">
              <a:solidFill>
                <a:schemeClr val="tx1"/>
              </a:solidFill>
              <a:latin typeface="Tahoma" panose="020B0604030504040204" pitchFamily="34" charset="0"/>
            </a:endParaRPr>
          </a:p>
        </p:txBody>
      </p:sp>
      <p:sp>
        <p:nvSpPr>
          <p:cNvPr id="27654" name="Text Box 7"/>
          <p:cNvSpPr txBox="1">
            <a:spLocks noChangeArrowheads="1"/>
          </p:cNvSpPr>
          <p:nvPr/>
        </p:nvSpPr>
        <p:spPr bwMode="auto">
          <a:xfrm>
            <a:off x="9302" y="466725"/>
            <a:ext cx="6938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600" b="0" i="0">
                <a:solidFill>
                  <a:srgbClr val="C00000"/>
                </a:solidFill>
                <a:latin typeface="Arial" panose="020B0604020202020204" pitchFamily="34" charset="0"/>
              </a:rPr>
              <a:t>13. Aluminio: fuentes y métodos de obtención</a:t>
            </a:r>
          </a:p>
        </p:txBody>
      </p:sp>
      <p:sp>
        <p:nvSpPr>
          <p:cNvPr id="27655" name="Rectangle 3"/>
          <p:cNvSpPr>
            <a:spLocks noChangeArrowheads="1"/>
          </p:cNvSpPr>
          <p:nvPr/>
        </p:nvSpPr>
        <p:spPr bwMode="auto">
          <a:xfrm>
            <a:off x="539750" y="1268413"/>
            <a:ext cx="7777163"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631825" indent="-174625"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Purificación de la bauxita</a:t>
            </a:r>
            <a:endParaRPr lang="es-ES" altLang="en-US" sz="1800" b="0" i="0">
              <a:solidFill>
                <a:srgbClr val="292929"/>
              </a:solidFill>
              <a:latin typeface="Calibri" panose="020F0502020204030204" pitchFamily="34" charset="0"/>
            </a:endParaRPr>
          </a:p>
          <a:p>
            <a:pPr lvl="1" eaLnBrk="1" hangingPunct="1">
              <a:spcBef>
                <a:spcPts val="200"/>
              </a:spcBef>
              <a:buClr>
                <a:srgbClr val="FF0000"/>
              </a:buClr>
              <a:buFontTx/>
              <a:buChar char="•"/>
            </a:pPr>
            <a:r>
              <a:rPr lang="es-ES" altLang="en-US" sz="1800" b="0" i="0">
                <a:solidFill>
                  <a:srgbClr val="002060"/>
                </a:solidFill>
                <a:latin typeface="Times New Roman" panose="02020603050405020304" pitchFamily="18" charset="0"/>
                <a:cs typeface="Times New Roman" panose="02020603050405020304" pitchFamily="18" charset="0"/>
              </a:rPr>
              <a:t>Tratamiento de purificación para la eliminación de impurezas (SiO</a:t>
            </a:r>
            <a:r>
              <a:rPr lang="es-ES" altLang="en-US" sz="1800" b="0" i="0" baseline="-25000">
                <a:solidFill>
                  <a:srgbClr val="002060"/>
                </a:solidFill>
                <a:latin typeface="Times New Roman" panose="02020603050405020304" pitchFamily="18" charset="0"/>
                <a:cs typeface="Times New Roman" panose="02020603050405020304" pitchFamily="18" charset="0"/>
              </a:rPr>
              <a:t>2</a:t>
            </a:r>
            <a:r>
              <a:rPr lang="es-ES" altLang="en-US" sz="1800" b="0" i="0">
                <a:solidFill>
                  <a:srgbClr val="002060"/>
                </a:solidFill>
                <a:latin typeface="Times New Roman" panose="02020603050405020304" pitchFamily="18" charset="0"/>
                <a:cs typeface="Times New Roman" panose="02020603050405020304" pitchFamily="18" charset="0"/>
              </a:rPr>
              <a:t>, óxidos de hierro, TiO</a:t>
            </a:r>
            <a:r>
              <a:rPr lang="es-ES" altLang="en-US" sz="1800" b="0" i="0" baseline="-25000">
                <a:solidFill>
                  <a:srgbClr val="002060"/>
                </a:solidFill>
                <a:latin typeface="Times New Roman" panose="02020603050405020304" pitchFamily="18" charset="0"/>
                <a:cs typeface="Times New Roman" panose="02020603050405020304" pitchFamily="18" charset="0"/>
              </a:rPr>
              <a:t>2</a:t>
            </a:r>
            <a:r>
              <a:rPr lang="es-ES" altLang="en-US" sz="1800" b="0" i="0">
                <a:solidFill>
                  <a:srgbClr val="002060"/>
                </a:solidFill>
                <a:latin typeface="Times New Roman" panose="02020603050405020304" pitchFamily="18" charset="0"/>
                <a:cs typeface="Times New Roman" panose="02020603050405020304" pitchFamily="18" charset="0"/>
              </a:rPr>
              <a:t>) mediante la digestión de la bauxita con una solución concentrada de NaOH (</a:t>
            </a:r>
            <a:r>
              <a:rPr lang="es-ES" altLang="en-US" sz="1800" b="0">
                <a:solidFill>
                  <a:srgbClr val="002060"/>
                </a:solidFill>
                <a:latin typeface="Times New Roman" panose="02020603050405020304" pitchFamily="18" charset="0"/>
                <a:cs typeface="Times New Roman" panose="02020603050405020304" pitchFamily="18" charset="0"/>
              </a:rPr>
              <a:t>método Bayer</a:t>
            </a:r>
            <a:r>
              <a:rPr lang="es-ES" altLang="en-US" sz="1800" b="0" i="0">
                <a:solidFill>
                  <a:srgbClr val="002060"/>
                </a:solidFill>
                <a:latin typeface="Times New Roman" panose="02020603050405020304" pitchFamily="18" charset="0"/>
                <a:cs typeface="Times New Roman" panose="02020603050405020304" pitchFamily="18" charset="0"/>
              </a:rPr>
              <a:t>). </a:t>
            </a:r>
          </a:p>
          <a:p>
            <a:pPr lvl="1" eaLnBrk="1" hangingPunct="1">
              <a:spcBef>
                <a:spcPts val="200"/>
              </a:spcBef>
              <a:buClr>
                <a:srgbClr val="FF0000"/>
              </a:buClr>
              <a:buFontTx/>
              <a:buChar char="•"/>
            </a:pPr>
            <a:r>
              <a:rPr lang="es-ES" altLang="en-US" sz="1800" b="0" i="0">
                <a:solidFill>
                  <a:srgbClr val="002060"/>
                </a:solidFill>
                <a:latin typeface="Times New Roman" panose="02020603050405020304" pitchFamily="18" charset="0"/>
                <a:cs typeface="Times New Roman" panose="02020603050405020304" pitchFamily="18" charset="0"/>
              </a:rPr>
              <a:t>Se solubilizan sílice y alúmina (en forma de aluminatos y silicatos) y  las impurezas de hierro y titanio (insolubles) se separan por filtración. </a:t>
            </a:r>
          </a:p>
        </p:txBody>
      </p:sp>
      <p:pic>
        <p:nvPicPr>
          <p:cNvPr id="276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3086100"/>
            <a:ext cx="3900488" cy="1700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57" name="Rectangle 3"/>
          <p:cNvSpPr>
            <a:spLocks noChangeArrowheads="1"/>
          </p:cNvSpPr>
          <p:nvPr/>
        </p:nvSpPr>
        <p:spPr bwMode="auto">
          <a:xfrm>
            <a:off x="539750" y="4852988"/>
            <a:ext cx="777716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631825" indent="-174625"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Precipitación de la alúmina</a:t>
            </a:r>
            <a:endParaRPr lang="es-ES" altLang="en-US" sz="1800" b="0" i="0">
              <a:solidFill>
                <a:srgbClr val="292929"/>
              </a:solidFill>
              <a:latin typeface="Calibri" panose="020F0502020204030204" pitchFamily="34" charset="0"/>
            </a:endParaRPr>
          </a:p>
          <a:p>
            <a:pPr lvl="1" eaLnBrk="1" hangingPunct="1">
              <a:spcBef>
                <a:spcPts val="200"/>
              </a:spcBef>
              <a:buClr>
                <a:srgbClr val="FF0000"/>
              </a:buClr>
              <a:buFontTx/>
              <a:buChar char="•"/>
            </a:pPr>
            <a:r>
              <a:rPr lang="es-ES" altLang="en-US" sz="1800" b="0" i="0">
                <a:solidFill>
                  <a:srgbClr val="002060"/>
                </a:solidFill>
                <a:latin typeface="Times New Roman" panose="02020603050405020304" pitchFamily="18" charset="0"/>
                <a:cs typeface="Times New Roman" panose="02020603050405020304" pitchFamily="18" charset="0"/>
              </a:rPr>
              <a:t>La disolución (aluminatos y silicatos) se acidula mediante CO</a:t>
            </a:r>
            <a:r>
              <a:rPr lang="es-ES" altLang="en-US" sz="1800" b="0" i="0" baseline="-25000">
                <a:solidFill>
                  <a:srgbClr val="002060"/>
                </a:solidFill>
                <a:latin typeface="Times New Roman" panose="02020603050405020304" pitchFamily="18" charset="0"/>
                <a:cs typeface="Times New Roman" panose="02020603050405020304" pitchFamily="18" charset="0"/>
              </a:rPr>
              <a:t>2(g)</a:t>
            </a:r>
            <a:r>
              <a:rPr lang="es-ES" altLang="en-US" sz="1800" b="0" i="0">
                <a:solidFill>
                  <a:srgbClr val="002060"/>
                </a:solidFill>
                <a:latin typeface="Times New Roman" panose="02020603050405020304" pitchFamily="18" charset="0"/>
                <a:cs typeface="Times New Roman" panose="02020603050405020304" pitchFamily="18" charset="0"/>
              </a:rPr>
              <a:t> y precipita el hidróxido de aluminio mientras el silicato sódico queda en la solución </a:t>
            </a:r>
          </a:p>
        </p:txBody>
      </p:sp>
      <p:pic>
        <p:nvPicPr>
          <p:cNvPr id="276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5878513"/>
            <a:ext cx="5157787" cy="52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8675"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8676"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8677"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35E25775-F4EE-4C08-AD43-B743AD926C21}" type="slidenum">
              <a:rPr kumimoji="0" lang="en-US" altLang="en-US" sz="1400" b="0" i="0">
                <a:solidFill>
                  <a:schemeClr val="tx1"/>
                </a:solidFill>
                <a:latin typeface="Tahoma" panose="020B0604030504040204" pitchFamily="34" charset="0"/>
              </a:rPr>
              <a:pPr algn="r" eaLnBrk="1" hangingPunct="1">
                <a:spcBef>
                  <a:spcPct val="0"/>
                </a:spcBef>
                <a:buClrTx/>
                <a:buFontTx/>
                <a:buNone/>
              </a:pPr>
              <a:t>23</a:t>
            </a:fld>
            <a:endParaRPr kumimoji="0" lang="en-US" altLang="en-US" sz="1400" b="0" i="0">
              <a:solidFill>
                <a:schemeClr val="tx1"/>
              </a:solidFill>
              <a:latin typeface="Tahoma" panose="020B0604030504040204" pitchFamily="34" charset="0"/>
            </a:endParaRPr>
          </a:p>
        </p:txBody>
      </p:sp>
      <p:sp>
        <p:nvSpPr>
          <p:cNvPr id="28679" name="Rectangle 3"/>
          <p:cNvSpPr>
            <a:spLocks noChangeArrowheads="1"/>
          </p:cNvSpPr>
          <p:nvPr/>
        </p:nvSpPr>
        <p:spPr bwMode="auto">
          <a:xfrm>
            <a:off x="539750" y="1196975"/>
            <a:ext cx="777716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631825" indent="-174625"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Deshidratación del Al(OH)</a:t>
            </a:r>
            <a:r>
              <a:rPr lang="es-ES" altLang="en-US" sz="1800" i="0" baseline="-25000">
                <a:solidFill>
                  <a:srgbClr val="C00000"/>
                </a:solidFill>
                <a:latin typeface="Calibri" panose="020F0502020204030204" pitchFamily="34" charset="0"/>
              </a:rPr>
              <a:t>3</a:t>
            </a:r>
            <a:endParaRPr lang="es-ES" altLang="en-US" sz="1800" b="0" i="0" baseline="-25000">
              <a:solidFill>
                <a:srgbClr val="292929"/>
              </a:solidFill>
              <a:latin typeface="Calibri" panose="020F0502020204030204" pitchFamily="34" charset="0"/>
            </a:endParaRPr>
          </a:p>
          <a:p>
            <a:pPr lvl="1" eaLnBrk="1" hangingPunct="1">
              <a:spcBef>
                <a:spcPts val="200"/>
              </a:spcBef>
              <a:buClr>
                <a:srgbClr val="FF0000"/>
              </a:buClr>
              <a:buFontTx/>
              <a:buChar char="•"/>
            </a:pPr>
            <a:r>
              <a:rPr lang="es-ES" altLang="en-US" sz="1800" b="0" i="0">
                <a:solidFill>
                  <a:srgbClr val="002060"/>
                </a:solidFill>
                <a:latin typeface="Times New Roman" panose="02020603050405020304" pitchFamily="18" charset="0"/>
                <a:cs typeface="Times New Roman" panose="02020603050405020304" pitchFamily="18" charset="0"/>
              </a:rPr>
              <a:t>El hidróxido se calienta a 1000ºC en un horno rotatorio para obtener alúmina seca (Al</a:t>
            </a:r>
            <a:r>
              <a:rPr lang="es-ES" altLang="en-US" sz="1800" b="0" i="0" baseline="-25000">
                <a:solidFill>
                  <a:srgbClr val="002060"/>
                </a:solidFill>
                <a:latin typeface="Times New Roman" panose="02020603050405020304" pitchFamily="18" charset="0"/>
                <a:cs typeface="Times New Roman" panose="02020603050405020304" pitchFamily="18" charset="0"/>
              </a:rPr>
              <a:t>2</a:t>
            </a:r>
            <a:r>
              <a:rPr lang="es-ES" altLang="en-US" sz="1800" b="0" i="0">
                <a:solidFill>
                  <a:srgbClr val="002060"/>
                </a:solidFill>
                <a:latin typeface="Times New Roman" panose="02020603050405020304" pitchFamily="18" charset="0"/>
                <a:cs typeface="Times New Roman" panose="02020603050405020304" pitchFamily="18" charset="0"/>
              </a:rPr>
              <a:t>O</a:t>
            </a:r>
            <a:r>
              <a:rPr lang="es-ES" altLang="en-US" sz="1800" b="0" i="0" baseline="-25000">
                <a:solidFill>
                  <a:srgbClr val="002060"/>
                </a:solidFill>
                <a:latin typeface="Times New Roman" panose="02020603050405020304" pitchFamily="18" charset="0"/>
                <a:cs typeface="Times New Roman" panose="02020603050405020304" pitchFamily="18" charset="0"/>
              </a:rPr>
              <a:t>3</a:t>
            </a:r>
            <a:r>
              <a:rPr lang="es-ES" altLang="en-US" sz="1800" b="0" i="0">
                <a:solidFill>
                  <a:srgbClr val="002060"/>
                </a:solidFill>
                <a:latin typeface="Times New Roman" panose="02020603050405020304" pitchFamily="18" charset="0"/>
                <a:cs typeface="Times New Roman" panose="02020603050405020304" pitchFamily="18" charset="0"/>
              </a:rPr>
              <a:t>). </a:t>
            </a:r>
          </a:p>
        </p:txBody>
      </p:sp>
      <p:sp>
        <p:nvSpPr>
          <p:cNvPr id="28680" name="Rectangle 3"/>
          <p:cNvSpPr>
            <a:spLocks noChangeArrowheads="1"/>
          </p:cNvSpPr>
          <p:nvPr/>
        </p:nvSpPr>
        <p:spPr bwMode="auto">
          <a:xfrm>
            <a:off x="539750" y="2644775"/>
            <a:ext cx="7993063"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631825" indent="-174625"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Electrólisis del óxido</a:t>
            </a:r>
            <a:endParaRPr lang="es-ES" altLang="en-US" sz="1800" b="0" i="0">
              <a:solidFill>
                <a:srgbClr val="292929"/>
              </a:solidFill>
              <a:latin typeface="Calibri" panose="020F0502020204030204" pitchFamily="34" charset="0"/>
            </a:endParaRPr>
          </a:p>
          <a:p>
            <a:pPr lvl="1" eaLnBrk="1" hangingPunct="1">
              <a:spcBef>
                <a:spcPts val="200"/>
              </a:spcBef>
              <a:buClr>
                <a:srgbClr val="FF0000"/>
              </a:buClr>
              <a:buFontTx/>
              <a:buChar char="•"/>
            </a:pPr>
            <a:r>
              <a:rPr lang="es-ES" altLang="en-US" sz="1800" b="0" i="0">
                <a:solidFill>
                  <a:srgbClr val="002060"/>
                </a:solidFill>
                <a:latin typeface="Times New Roman" panose="02020603050405020304" pitchFamily="18" charset="0"/>
                <a:cs typeface="Times New Roman" panose="02020603050405020304" pitchFamily="18" charset="0"/>
              </a:rPr>
              <a:t>Cuba electrolítica de hierro aislada con refractarios y recubierta internamente por grafito (cátodo), y con electrodos también de grafito (ánodo)</a:t>
            </a:r>
          </a:p>
          <a:p>
            <a:pPr lvl="1" eaLnBrk="1" hangingPunct="1">
              <a:spcBef>
                <a:spcPts val="200"/>
              </a:spcBef>
              <a:buClr>
                <a:srgbClr val="FF0000"/>
              </a:buClr>
              <a:buFontTx/>
              <a:buChar char="•"/>
            </a:pPr>
            <a:r>
              <a:rPr lang="es-ES" altLang="en-US" sz="1800" b="0" i="0">
                <a:solidFill>
                  <a:srgbClr val="002060"/>
                </a:solidFill>
                <a:latin typeface="Times New Roman" panose="02020603050405020304" pitchFamily="18" charset="0"/>
                <a:cs typeface="Times New Roman" panose="02020603050405020304" pitchFamily="18" charset="0"/>
              </a:rPr>
              <a:t>El Al</a:t>
            </a:r>
            <a:r>
              <a:rPr lang="es-ES" altLang="en-US" sz="1800" b="0" i="0" baseline="-25000">
                <a:solidFill>
                  <a:srgbClr val="002060"/>
                </a:solidFill>
                <a:latin typeface="Times New Roman" panose="02020603050405020304" pitchFamily="18" charset="0"/>
                <a:cs typeface="Times New Roman" panose="02020603050405020304" pitchFamily="18" charset="0"/>
              </a:rPr>
              <a:t>2</a:t>
            </a:r>
            <a:r>
              <a:rPr lang="es-ES" altLang="en-US" sz="1800" b="0" i="0">
                <a:solidFill>
                  <a:srgbClr val="002060"/>
                </a:solidFill>
                <a:latin typeface="Times New Roman" panose="02020603050405020304" pitchFamily="18" charset="0"/>
                <a:cs typeface="Times New Roman" panose="02020603050405020304" pitchFamily="18" charset="0"/>
              </a:rPr>
              <a:t>O</a:t>
            </a:r>
            <a:r>
              <a:rPr lang="es-ES" altLang="en-US" sz="1800" b="0" i="0" baseline="-25000">
                <a:solidFill>
                  <a:srgbClr val="002060"/>
                </a:solidFill>
                <a:latin typeface="Times New Roman" panose="02020603050405020304" pitchFamily="18" charset="0"/>
                <a:cs typeface="Times New Roman" panose="02020603050405020304" pitchFamily="18" charset="0"/>
              </a:rPr>
              <a:t>3</a:t>
            </a:r>
            <a:r>
              <a:rPr lang="es-ES" altLang="en-US" sz="1800" b="0" i="0">
                <a:solidFill>
                  <a:srgbClr val="002060"/>
                </a:solidFill>
                <a:latin typeface="Times New Roman" panose="02020603050405020304" pitchFamily="18" charset="0"/>
                <a:cs typeface="Times New Roman" panose="02020603050405020304" pitchFamily="18" charset="0"/>
              </a:rPr>
              <a:t> se mezcla con criolita (Na</a:t>
            </a:r>
            <a:r>
              <a:rPr lang="es-ES" altLang="en-US" sz="1800" b="0" i="0" baseline="-25000">
                <a:solidFill>
                  <a:srgbClr val="002060"/>
                </a:solidFill>
                <a:latin typeface="Times New Roman" panose="02020603050405020304" pitchFamily="18" charset="0"/>
                <a:cs typeface="Times New Roman" panose="02020603050405020304" pitchFamily="18" charset="0"/>
              </a:rPr>
              <a:t>3</a:t>
            </a:r>
            <a:r>
              <a:rPr lang="es-ES" altLang="en-US" sz="1800" b="0" i="0">
                <a:solidFill>
                  <a:srgbClr val="002060"/>
                </a:solidFill>
                <a:latin typeface="Times New Roman" panose="02020603050405020304" pitchFamily="18" charset="0"/>
                <a:cs typeface="Times New Roman" panose="02020603050405020304" pitchFamily="18" charset="0"/>
              </a:rPr>
              <a:t>AlF</a:t>
            </a:r>
            <a:r>
              <a:rPr lang="es-ES" altLang="en-US" sz="1800" b="0" i="0" baseline="-25000">
                <a:solidFill>
                  <a:srgbClr val="002060"/>
                </a:solidFill>
                <a:latin typeface="Times New Roman" panose="02020603050405020304" pitchFamily="18" charset="0"/>
                <a:cs typeface="Times New Roman" panose="02020603050405020304" pitchFamily="18" charset="0"/>
              </a:rPr>
              <a:t>6</a:t>
            </a:r>
            <a:r>
              <a:rPr lang="es-ES" altLang="en-US" sz="1800" b="0" i="0">
                <a:solidFill>
                  <a:srgbClr val="002060"/>
                </a:solidFill>
                <a:latin typeface="Times New Roman" panose="02020603050405020304" pitchFamily="18" charset="0"/>
                <a:cs typeface="Times New Roman" panose="02020603050405020304" pitchFamily="18" charset="0"/>
              </a:rPr>
              <a:t>) que actúa como fundente que permite rebajar la temperatura de fusión de 2045ºC hasta los 1000ºC.</a:t>
            </a:r>
          </a:p>
          <a:p>
            <a:pPr lvl="1" eaLnBrk="1" hangingPunct="1">
              <a:spcBef>
                <a:spcPts val="200"/>
              </a:spcBef>
              <a:buClr>
                <a:srgbClr val="FF0000"/>
              </a:buClr>
              <a:buFontTx/>
              <a:buChar char="•"/>
            </a:pPr>
            <a:r>
              <a:rPr lang="es-ES" altLang="en-US" sz="1800" b="0" i="0">
                <a:solidFill>
                  <a:srgbClr val="002060"/>
                </a:solidFill>
                <a:latin typeface="Times New Roman" panose="02020603050405020304" pitchFamily="18" charset="0"/>
                <a:cs typeface="Times New Roman" panose="02020603050405020304" pitchFamily="18" charset="0"/>
              </a:rPr>
              <a:t>Electrólisis a 4,5 V y </a:t>
            </a:r>
            <a:r>
              <a:rPr lang="es-ES" altLang="en-US" sz="1800" b="0">
                <a:solidFill>
                  <a:srgbClr val="002060"/>
                </a:solidFill>
                <a:latin typeface="Times New Roman" panose="02020603050405020304" pitchFamily="18" charset="0"/>
                <a:cs typeface="Times New Roman" panose="02020603050405020304" pitchFamily="18" charset="0"/>
              </a:rPr>
              <a:t>J</a:t>
            </a:r>
            <a:r>
              <a:rPr lang="es-ES" altLang="en-US" sz="1800" b="0" i="0">
                <a:solidFill>
                  <a:srgbClr val="002060"/>
                </a:solidFill>
                <a:latin typeface="Times New Roman" panose="02020603050405020304" pitchFamily="18" charset="0"/>
                <a:cs typeface="Times New Roman" panose="02020603050405020304" pitchFamily="18" charset="0"/>
              </a:rPr>
              <a:t> = 1 A/cm</a:t>
            </a:r>
            <a:r>
              <a:rPr lang="es-ES" altLang="en-US" sz="1800" b="0" i="0" baseline="30000">
                <a:solidFill>
                  <a:srgbClr val="002060"/>
                </a:solidFill>
                <a:latin typeface="Times New Roman" panose="02020603050405020304" pitchFamily="18" charset="0"/>
                <a:cs typeface="Times New Roman" panose="02020603050405020304" pitchFamily="18" charset="0"/>
              </a:rPr>
              <a:t>2</a:t>
            </a:r>
            <a:r>
              <a:rPr lang="es-ES" altLang="en-US" sz="1800" b="0" i="0">
                <a:solidFill>
                  <a:srgbClr val="002060"/>
                </a:solidFill>
                <a:latin typeface="Times New Roman" panose="02020603050405020304" pitchFamily="18" charset="0"/>
                <a:cs typeface="Times New Roman" panose="02020603050405020304" pitchFamily="18" charset="0"/>
              </a:rPr>
              <a:t> produce deposición en aluminio líquido en el cátodo y el fondo de la cuba.</a:t>
            </a:r>
          </a:p>
        </p:txBody>
      </p:sp>
      <p:pic>
        <p:nvPicPr>
          <p:cNvPr id="286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25" y="2146300"/>
            <a:ext cx="35877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4625975"/>
            <a:ext cx="3168650" cy="211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918075"/>
            <a:ext cx="4529137"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7"/>
          <p:cNvSpPr txBox="1">
            <a:spLocks noChangeArrowheads="1"/>
          </p:cNvSpPr>
          <p:nvPr/>
        </p:nvSpPr>
        <p:spPr bwMode="auto">
          <a:xfrm>
            <a:off x="9302" y="466725"/>
            <a:ext cx="6938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600" b="0" i="0">
                <a:solidFill>
                  <a:srgbClr val="C00000"/>
                </a:solidFill>
                <a:latin typeface="Arial" panose="020B0604020202020204" pitchFamily="34" charset="0"/>
              </a:rPr>
              <a:t>13. Aluminio: fuentes y métodos de obtención</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9699"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9700"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9701"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210D09CB-0C62-4791-AEB2-B873A51BD074}" type="slidenum">
              <a:rPr kumimoji="0" lang="en-US" altLang="en-US" sz="1400" b="0" i="0">
                <a:solidFill>
                  <a:schemeClr val="tx1"/>
                </a:solidFill>
                <a:latin typeface="Tahoma" panose="020B0604030504040204" pitchFamily="34" charset="0"/>
              </a:rPr>
              <a:pPr algn="r" eaLnBrk="1" hangingPunct="1">
                <a:spcBef>
                  <a:spcPct val="0"/>
                </a:spcBef>
                <a:buClrTx/>
                <a:buFontTx/>
                <a:buNone/>
              </a:pPr>
              <a:t>24</a:t>
            </a:fld>
            <a:endParaRPr kumimoji="0" lang="en-US" altLang="en-US" sz="1400" b="0" i="0">
              <a:solidFill>
                <a:schemeClr val="tx1"/>
              </a:solidFill>
              <a:latin typeface="Tahoma" panose="020B0604030504040204" pitchFamily="34" charset="0"/>
            </a:endParaRPr>
          </a:p>
        </p:txBody>
      </p:sp>
      <p:sp>
        <p:nvSpPr>
          <p:cNvPr id="29703" name="Rectangle 3"/>
          <p:cNvSpPr>
            <a:spLocks noChangeArrowheads="1"/>
          </p:cNvSpPr>
          <p:nvPr/>
        </p:nvSpPr>
        <p:spPr bwMode="auto">
          <a:xfrm>
            <a:off x="539750" y="1136650"/>
            <a:ext cx="7777163" cy="208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631825" indent="-174625"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Refino del aluminio</a:t>
            </a:r>
            <a:endParaRPr lang="es-ES" altLang="en-US" sz="1800" b="0" i="0" baseline="-25000">
              <a:solidFill>
                <a:srgbClr val="292929"/>
              </a:solidFill>
              <a:latin typeface="Calibri" panose="020F0502020204030204" pitchFamily="34" charset="0"/>
            </a:endParaRPr>
          </a:p>
          <a:p>
            <a:pPr lvl="1" eaLnBrk="1" hangingPunct="1">
              <a:spcBef>
                <a:spcPts val="200"/>
              </a:spcBef>
              <a:buClr>
                <a:srgbClr val="FF0000"/>
              </a:buClr>
              <a:buFontTx/>
              <a:buChar char="•"/>
            </a:pPr>
            <a:r>
              <a:rPr lang="es-ES" altLang="en-US" sz="1800" b="0" i="0">
                <a:solidFill>
                  <a:srgbClr val="002060"/>
                </a:solidFill>
                <a:latin typeface="Times New Roman" panose="02020603050405020304" pitchFamily="18" charset="0"/>
                <a:cs typeface="Times New Roman" panose="02020603050405020304" pitchFamily="18" charset="0"/>
              </a:rPr>
              <a:t>Proceso de refino electrolítico con el baño formado en tres capas: aluminio fundido impuro en la base en contacto con el ánodo; una mezcla de criolita y de fluoruros (Al, Ba) como electrolito; capa superior de aluminio purificado que actúa como cátodo.  </a:t>
            </a:r>
          </a:p>
          <a:p>
            <a:pPr lvl="1" eaLnBrk="1" hangingPunct="1">
              <a:spcBef>
                <a:spcPts val="200"/>
              </a:spcBef>
              <a:buClr>
                <a:srgbClr val="FF0000"/>
              </a:buClr>
              <a:buFontTx/>
              <a:buChar char="•"/>
            </a:pPr>
            <a:r>
              <a:rPr lang="es-ES" altLang="en-US" sz="1800" b="0" i="0">
                <a:solidFill>
                  <a:srgbClr val="002060"/>
                </a:solidFill>
                <a:latin typeface="Times New Roman" panose="02020603050405020304" pitchFamily="18" charset="0"/>
                <a:cs typeface="Times New Roman" panose="02020603050405020304" pitchFamily="18" charset="0"/>
              </a:rPr>
              <a:t>Se produce un trasiego de aluminio purificado a la parte superior mientras las impurezas van quedando en el fondo  </a:t>
            </a:r>
          </a:p>
        </p:txBody>
      </p:sp>
      <p:sp>
        <p:nvSpPr>
          <p:cNvPr id="29704" name="Rectangle 3"/>
          <p:cNvSpPr>
            <a:spLocks noChangeArrowheads="1"/>
          </p:cNvSpPr>
          <p:nvPr/>
        </p:nvSpPr>
        <p:spPr bwMode="auto">
          <a:xfrm>
            <a:off x="684213" y="3348038"/>
            <a:ext cx="7345362" cy="218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Times New Roman" panose="02020603050405020304" pitchFamily="18" charset="0"/>
                <a:cs typeface="Times New Roman" panose="02020603050405020304" pitchFamily="18" charset="0"/>
              </a:rPr>
              <a:t>El ánodo de grafito se va consumiendo durante el proceso de electrólisis del Al</a:t>
            </a:r>
            <a:r>
              <a:rPr lang="es-ES" altLang="en-US" sz="1800" b="0" i="0" baseline="-25000">
                <a:solidFill>
                  <a:srgbClr val="292929"/>
                </a:solidFill>
                <a:latin typeface="Times New Roman" panose="02020603050405020304" pitchFamily="18" charset="0"/>
                <a:cs typeface="Times New Roman" panose="02020603050405020304" pitchFamily="18" charset="0"/>
              </a:rPr>
              <a:t>2</a:t>
            </a:r>
            <a:r>
              <a:rPr lang="es-ES" altLang="en-US" sz="1800" b="0" i="0">
                <a:solidFill>
                  <a:srgbClr val="292929"/>
                </a:solidFill>
                <a:latin typeface="Times New Roman" panose="02020603050405020304" pitchFamily="18" charset="0"/>
                <a:cs typeface="Times New Roman" panose="02020603050405020304" pitchFamily="18" charset="0"/>
              </a:rPr>
              <a:t>O</a:t>
            </a:r>
            <a:r>
              <a:rPr lang="es-ES" altLang="en-US" sz="1800" b="0" i="0" baseline="-25000">
                <a:solidFill>
                  <a:srgbClr val="292929"/>
                </a:solidFill>
                <a:latin typeface="Times New Roman" panose="02020603050405020304" pitchFamily="18" charset="0"/>
                <a:cs typeface="Times New Roman" panose="02020603050405020304" pitchFamily="18" charset="0"/>
              </a:rPr>
              <a:t>3</a:t>
            </a:r>
            <a:r>
              <a:rPr lang="es-ES" altLang="en-US" sz="1800" b="0" i="0">
                <a:solidFill>
                  <a:srgbClr val="292929"/>
                </a:solidFill>
                <a:latin typeface="Times New Roman" panose="02020603050405020304" pitchFamily="18" charset="0"/>
                <a:cs typeface="Times New Roman" panose="02020603050405020304" pitchFamily="18" charset="0"/>
              </a:rPr>
              <a:t> y debe ser reemplazado con frecuencia</a:t>
            </a:r>
          </a:p>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Times New Roman" panose="02020603050405020304" pitchFamily="18" charset="0"/>
                <a:cs typeface="Times New Roman" panose="02020603050405020304" pitchFamily="18" charset="0"/>
              </a:rPr>
              <a:t>Esto, junto al consumo de energía térmica para mantener la temperatura del baño, son los costes económicos principales del método Hall.</a:t>
            </a:r>
          </a:p>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Times New Roman" panose="02020603050405020304" pitchFamily="18" charset="0"/>
                <a:cs typeface="Times New Roman" panose="02020603050405020304" pitchFamily="18" charset="0"/>
              </a:rPr>
              <a:t>Se ha propuesto otro método de obtención a temperaturas más bajas (650ºC)  mediante electrólisis del AlCl</a:t>
            </a:r>
            <a:r>
              <a:rPr lang="es-ES" altLang="en-US" sz="1800" b="0" i="0" baseline="-25000">
                <a:solidFill>
                  <a:srgbClr val="292929"/>
                </a:solidFill>
                <a:latin typeface="Times New Roman" panose="02020603050405020304" pitchFamily="18" charset="0"/>
                <a:cs typeface="Times New Roman" panose="02020603050405020304" pitchFamily="18" charset="0"/>
              </a:rPr>
              <a:t>3</a:t>
            </a:r>
            <a:r>
              <a:rPr lang="es-ES" altLang="en-US" sz="1800" b="0" i="0">
                <a:solidFill>
                  <a:srgbClr val="292929"/>
                </a:solidFill>
                <a:latin typeface="Times New Roman" panose="02020603050405020304" pitchFamily="18" charset="0"/>
                <a:cs typeface="Times New Roman" panose="02020603050405020304" pitchFamily="18" charset="0"/>
              </a:rPr>
              <a:t>. Inconveniente: producir AlCl</a:t>
            </a:r>
            <a:r>
              <a:rPr lang="es-ES" altLang="en-US" sz="1800" b="0" i="0" baseline="-25000">
                <a:solidFill>
                  <a:srgbClr val="292929"/>
                </a:solidFill>
                <a:latin typeface="Times New Roman" panose="02020603050405020304" pitchFamily="18" charset="0"/>
                <a:cs typeface="Times New Roman" panose="02020603050405020304" pitchFamily="18" charset="0"/>
              </a:rPr>
              <a:t>3</a:t>
            </a:r>
            <a:r>
              <a:rPr lang="es-ES" altLang="en-US" sz="1800" b="0" i="0">
                <a:solidFill>
                  <a:srgbClr val="292929"/>
                </a:solidFill>
                <a:latin typeface="Times New Roman" panose="02020603050405020304" pitchFamily="18" charset="0"/>
                <a:cs typeface="Times New Roman" panose="02020603050405020304" pitchFamily="18" charset="0"/>
              </a:rPr>
              <a:t> a partir de la bauxita mediante reducción con carbono y cloro gaseoso. </a:t>
            </a:r>
          </a:p>
        </p:txBody>
      </p:sp>
      <p:pic>
        <p:nvPicPr>
          <p:cNvPr id="297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063" y="5595938"/>
            <a:ext cx="4714875" cy="92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 Box 7"/>
          <p:cNvSpPr txBox="1">
            <a:spLocks noChangeArrowheads="1"/>
          </p:cNvSpPr>
          <p:nvPr/>
        </p:nvSpPr>
        <p:spPr bwMode="auto">
          <a:xfrm>
            <a:off x="9302" y="466725"/>
            <a:ext cx="693896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600" b="0" i="0">
                <a:solidFill>
                  <a:srgbClr val="C00000"/>
                </a:solidFill>
                <a:latin typeface="Arial" panose="020B0604020202020204" pitchFamily="34" charset="0"/>
              </a:rPr>
              <a:t>13. Aluminio: fuentes y métodos de obtención</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A13551F1-D649-41E1-A33C-80A01F4CE115}" type="slidenum">
              <a:rPr kumimoji="0" lang="en-US" altLang="es-ES" sz="1400" b="0" i="0">
                <a:solidFill>
                  <a:srgbClr val="000080"/>
                </a:solidFill>
                <a:latin typeface="Tahoma" panose="020B0604030504040204" pitchFamily="34" charset="0"/>
              </a:rPr>
              <a:pPr algn="r" eaLnBrk="1" hangingPunct="1">
                <a:spcBef>
                  <a:spcPct val="0"/>
                </a:spcBef>
                <a:buClrTx/>
                <a:buFontTx/>
                <a:buNone/>
              </a:pPr>
              <a:t>25</a:t>
            </a:fld>
            <a:endParaRPr kumimoji="0" lang="en-US" altLang="es-ES" sz="1400" b="0" i="0">
              <a:solidFill>
                <a:srgbClr val="000080"/>
              </a:solidFill>
              <a:latin typeface="Tahoma" panose="020B0604030504040204" pitchFamily="34" charset="0"/>
            </a:endParaRPr>
          </a:p>
        </p:txBody>
      </p:sp>
      <p:sp>
        <p:nvSpPr>
          <p:cNvPr id="9" name="Rectangle 2"/>
          <p:cNvSpPr txBox="1">
            <a:spLocks noChangeArrowheads="1"/>
          </p:cNvSpPr>
          <p:nvPr/>
        </p:nvSpPr>
        <p:spPr>
          <a:xfrm>
            <a:off x="3430588" y="3357563"/>
            <a:ext cx="2293937" cy="550862"/>
          </a:xfrm>
          <a:prstGeom prst="rect">
            <a:avLst/>
          </a:prstGeom>
          <a:solidFill>
            <a:srgbClr val="FFCC99"/>
          </a:solidFill>
        </p:spPr>
        <p:txBody>
          <a:bodyPr/>
          <a:lstStyle>
            <a:lvl1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2pPr>
            <a:lvl3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3pPr>
            <a:lvl4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4pPr>
            <a:lvl5pPr algn="ctr" rtl="0" eaLnBrk="0" fontAlgn="base" hangingPunct="0">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5pPr>
            <a:lvl6pPr marL="457200" algn="ctr" rtl="0" fontAlgn="base">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6pPr>
            <a:lvl7pPr marL="914400" algn="ctr" rtl="0" fontAlgn="base">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7pPr>
            <a:lvl8pPr marL="1371600" algn="ctr" rtl="0" fontAlgn="base">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8pPr>
            <a:lvl9pPr marL="1828800" algn="ctr" rtl="0" fontAlgn="base">
              <a:spcBef>
                <a:spcPct val="0"/>
              </a:spcBef>
              <a:spcAft>
                <a:spcPct val="0"/>
              </a:spcAft>
              <a:defRPr kumimoji="1" sz="2800" b="1">
                <a:solidFill>
                  <a:srgbClr val="0033CC"/>
                </a:solidFill>
                <a:effectLst>
                  <a:outerShdw blurRad="38100" dist="38100" dir="2700000" algn="tl">
                    <a:srgbClr val="000000"/>
                  </a:outerShdw>
                </a:effectLst>
                <a:latin typeface="Verdana" pitchFamily="34" charset="0"/>
              </a:defRPr>
            </a:lvl9pPr>
          </a:lstStyle>
          <a:p>
            <a:pPr eaLnBrk="1" hangingPunct="1">
              <a:defRPr/>
            </a:pPr>
            <a:r>
              <a:rPr lang="es-ES" altLang="es-ES" i="0" kern="0" dirty="0" err="1" smtClean="0">
                <a:effectLst/>
                <a:latin typeface="Calibri" pitchFamily="34" charset="0"/>
              </a:rPr>
              <a:t>The</a:t>
            </a:r>
            <a:r>
              <a:rPr lang="es-ES" altLang="es-ES" i="0" kern="0" dirty="0" smtClean="0">
                <a:effectLst/>
                <a:latin typeface="Calibri" pitchFamily="34" charset="0"/>
              </a:rPr>
              <a:t> </a:t>
            </a:r>
            <a:r>
              <a:rPr lang="es-ES" altLang="es-ES" i="0" kern="0" dirty="0" err="1" smtClean="0">
                <a:effectLst/>
                <a:latin typeface="Calibri" pitchFamily="34" charset="0"/>
              </a:rPr>
              <a:t>end</a:t>
            </a:r>
            <a:endParaRPr lang="es-ES" altLang="es-ES" i="0" kern="0" dirty="0" smtClean="0">
              <a:effectLst/>
              <a:latin typeface="Calibri" pitchFamily="34" charset="0"/>
            </a:endParaRPr>
          </a:p>
        </p:txBody>
      </p:sp>
      <p:pic>
        <p:nvPicPr>
          <p:cNvPr id="30724" name="Picture 154" descr="Logo%20UNED%20ver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115888"/>
            <a:ext cx="601663" cy="601662"/>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725" name="Rectangle 4"/>
          <p:cNvSpPr>
            <a:spLocks noChangeArrowheads="1"/>
          </p:cNvSpPr>
          <p:nvPr/>
        </p:nvSpPr>
        <p:spPr bwMode="auto">
          <a:xfrm>
            <a:off x="668338" y="2133600"/>
            <a:ext cx="7791450" cy="1101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lang="es-ES" altLang="es-ES" sz="1800" i="0" dirty="0">
                <a:solidFill>
                  <a:srgbClr val="000080"/>
                </a:solidFill>
                <a:latin typeface="Tahoma" panose="020B0604030504040204" pitchFamily="34" charset="0"/>
                <a:cs typeface="Tahoma" panose="020B0604030504040204" pitchFamily="34" charset="0"/>
              </a:rPr>
              <a:t>Tema 12. </a:t>
            </a:r>
          </a:p>
          <a:p>
            <a:pPr algn="ctr" eaLnBrk="1" hangingPunct="1">
              <a:spcBef>
                <a:spcPct val="0"/>
              </a:spcBef>
              <a:buClrTx/>
              <a:buFontTx/>
              <a:buNone/>
            </a:pPr>
            <a:r>
              <a:rPr lang="es-ES" altLang="es-ES" sz="1800" i="0" dirty="0">
                <a:solidFill>
                  <a:srgbClr val="000080"/>
                </a:solidFill>
                <a:latin typeface="Tahoma" panose="020B0604030504040204" pitchFamily="34" charset="0"/>
                <a:cs typeface="Tahoma" panose="020B0604030504040204" pitchFamily="34" charset="0"/>
              </a:rPr>
              <a:t>Metales. Procesos Metalúrgicos. </a:t>
            </a:r>
          </a:p>
          <a:p>
            <a:pPr algn="ctr" eaLnBrk="1" hangingPunct="1">
              <a:spcBef>
                <a:spcPct val="0"/>
              </a:spcBef>
              <a:buClrTx/>
              <a:buFontTx/>
              <a:buNone/>
            </a:pPr>
            <a:r>
              <a:rPr lang="es-ES" altLang="es-ES" sz="1800" i="0" dirty="0">
                <a:solidFill>
                  <a:srgbClr val="000080"/>
                </a:solidFill>
                <a:latin typeface="Tahoma" panose="020B0604030504040204" pitchFamily="34" charset="0"/>
                <a:cs typeface="Tahoma" panose="020B0604030504040204" pitchFamily="34" charset="0"/>
              </a:rPr>
              <a:t>Metales representativos</a:t>
            </a:r>
          </a:p>
          <a:p>
            <a:pPr algn="ctr" eaLnBrk="1" hangingPunct="1">
              <a:spcBef>
                <a:spcPct val="0"/>
              </a:spcBef>
              <a:buClrTx/>
              <a:buFontTx/>
              <a:buNone/>
            </a:pPr>
            <a:r>
              <a:rPr lang="es-ES" altLang="es-ES" sz="1800" i="0" dirty="0">
                <a:solidFill>
                  <a:srgbClr val="000080"/>
                </a:solidFill>
                <a:latin typeface="Tahoma" panose="020B0604030504040204" pitchFamily="34" charset="0"/>
                <a:cs typeface="Tahoma" panose="020B0604030504040204" pitchFamily="34" charset="0"/>
              </a:rPr>
              <a:t>(Parte I)</a:t>
            </a:r>
          </a:p>
        </p:txBody>
      </p:sp>
      <p:sp>
        <p:nvSpPr>
          <p:cNvPr id="7" name="Rectangle 4"/>
          <p:cNvSpPr>
            <a:spLocks noChangeArrowheads="1"/>
          </p:cNvSpPr>
          <p:nvPr/>
        </p:nvSpPr>
        <p:spPr bwMode="auto">
          <a:xfrm>
            <a:off x="1891830" y="4293096"/>
            <a:ext cx="5344466" cy="122413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lang="es-ES" altLang="es-ES" sz="1400" b="0" i="0" dirty="0" smtClean="0">
                <a:solidFill>
                  <a:srgbClr val="4D4D4D"/>
                </a:solidFill>
                <a:latin typeface="Tahoma" panose="020B0604030504040204" pitchFamily="34" charset="0"/>
                <a:cs typeface="Tahoma" panose="020B0604030504040204" pitchFamily="34" charset="0"/>
              </a:rPr>
              <a:t>Nota: Esta presentación no incluye todos los apartados del tema en el libro de texto base y </a:t>
            </a:r>
            <a:r>
              <a:rPr lang="es-ES" altLang="es-ES" sz="1400" b="0" i="0" dirty="0" err="1" smtClean="0">
                <a:solidFill>
                  <a:srgbClr val="4D4D4D"/>
                </a:solidFill>
                <a:latin typeface="Tahoma" panose="020B0604030504040204" pitchFamily="34" charset="0"/>
                <a:cs typeface="Tahoma" panose="020B0604030504040204" pitchFamily="34" charset="0"/>
              </a:rPr>
              <a:t>l@s</a:t>
            </a:r>
            <a:r>
              <a:rPr lang="es-ES" altLang="es-ES" sz="1400" b="0" i="0" dirty="0" smtClean="0">
                <a:solidFill>
                  <a:srgbClr val="4D4D4D"/>
                </a:solidFill>
                <a:latin typeface="Tahoma" panose="020B0604030504040204" pitchFamily="34" charset="0"/>
                <a:cs typeface="Tahoma" panose="020B0604030504040204" pitchFamily="34" charset="0"/>
              </a:rPr>
              <a:t> </a:t>
            </a:r>
            <a:r>
              <a:rPr lang="es-ES" altLang="es-ES" sz="1400" b="0" i="0" dirty="0" err="1" smtClean="0">
                <a:solidFill>
                  <a:srgbClr val="4D4D4D"/>
                </a:solidFill>
                <a:latin typeface="Tahoma" panose="020B0604030504040204" pitchFamily="34" charset="0"/>
                <a:cs typeface="Tahoma" panose="020B0604030504040204" pitchFamily="34" charset="0"/>
              </a:rPr>
              <a:t>alumn@s</a:t>
            </a:r>
            <a:r>
              <a:rPr lang="es-ES" altLang="es-ES" sz="1400" b="0" i="0" dirty="0" smtClean="0">
                <a:solidFill>
                  <a:srgbClr val="4D4D4D"/>
                </a:solidFill>
                <a:latin typeface="Tahoma" panose="020B0604030504040204" pitchFamily="34" charset="0"/>
                <a:cs typeface="Tahoma" panose="020B0604030504040204" pitchFamily="34" charset="0"/>
              </a:rPr>
              <a:t> deberán completar la información de forma personal de cara a su estudio </a:t>
            </a:r>
            <a:endParaRPr lang="es-ES" altLang="es-ES" sz="1400" b="0" i="0" dirty="0">
              <a:solidFill>
                <a:srgbClr val="4D4D4D"/>
              </a:solidFill>
              <a:latin typeface="Tahoma" panose="020B0604030504040204" pitchFamily="34" charset="0"/>
              <a:cs typeface="Tahoma" panose="020B0604030504040204" pitchFamily="34"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15363"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15364"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15365"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1FC2D84B-A0C7-4C96-A296-36DE692261BA}" type="slidenum">
              <a:rPr kumimoji="0" lang="en-US" altLang="en-US" sz="1400" b="0" i="0">
                <a:solidFill>
                  <a:schemeClr val="tx1"/>
                </a:solidFill>
                <a:latin typeface="Tahoma" panose="020B0604030504040204" pitchFamily="34" charset="0"/>
              </a:rPr>
              <a:pPr algn="r" eaLnBrk="1" hangingPunct="1">
                <a:spcBef>
                  <a:spcPct val="0"/>
                </a:spcBef>
                <a:buClrTx/>
                <a:buFontTx/>
                <a:buNone/>
              </a:pPr>
              <a:t>3</a:t>
            </a:fld>
            <a:endParaRPr kumimoji="0" lang="en-US" altLang="en-US" sz="1400" b="0" i="0">
              <a:solidFill>
                <a:schemeClr val="tx1"/>
              </a:solidFill>
              <a:latin typeface="Tahoma" panose="020B0604030504040204" pitchFamily="34" charset="0"/>
            </a:endParaRPr>
          </a:p>
        </p:txBody>
      </p:sp>
      <p:sp>
        <p:nvSpPr>
          <p:cNvPr id="15366" name="Text Box 7"/>
          <p:cNvSpPr txBox="1">
            <a:spLocks noChangeArrowheads="1"/>
          </p:cNvSpPr>
          <p:nvPr/>
        </p:nvSpPr>
        <p:spPr bwMode="auto">
          <a:xfrm>
            <a:off x="468313" y="620713"/>
            <a:ext cx="69389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i="0">
                <a:solidFill>
                  <a:schemeClr val="accent1"/>
                </a:solidFill>
                <a:latin typeface="Arial" panose="020B0604020202020204" pitchFamily="34" charset="0"/>
              </a:rPr>
              <a:t>2. Los metales en la naturaleza</a:t>
            </a:r>
          </a:p>
        </p:txBody>
      </p:sp>
      <p:sp>
        <p:nvSpPr>
          <p:cNvPr id="15367" name="Rectangle 3"/>
          <p:cNvSpPr>
            <a:spLocks noChangeArrowheads="1"/>
          </p:cNvSpPr>
          <p:nvPr/>
        </p:nvSpPr>
        <p:spPr bwMode="auto">
          <a:xfrm>
            <a:off x="684213" y="1484313"/>
            <a:ext cx="79914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
            </a:pPr>
            <a:r>
              <a:rPr lang="es-ES" altLang="en-US" sz="1800" b="0" i="0">
                <a:solidFill>
                  <a:srgbClr val="292929"/>
                </a:solidFill>
                <a:latin typeface="Calibri" panose="020F0502020204030204" pitchFamily="34" charset="0"/>
              </a:rPr>
              <a:t>Los metales no se encuentran libres en la naturaleza (excepciones: Au, Ag, Pt, Hg, Cu) y aparecen combinados en forma de </a:t>
            </a:r>
            <a:r>
              <a:rPr lang="es-ES" altLang="en-US" sz="1800">
                <a:solidFill>
                  <a:srgbClr val="FF0000"/>
                </a:solidFill>
                <a:latin typeface="Calibri" panose="020F0502020204030204" pitchFamily="34" charset="0"/>
              </a:rPr>
              <a:t>minerales</a:t>
            </a:r>
            <a:r>
              <a:rPr lang="es-ES" altLang="en-US" sz="1800" b="0" i="0">
                <a:solidFill>
                  <a:srgbClr val="292929"/>
                </a:solidFill>
                <a:latin typeface="Calibri" panose="020F0502020204030204" pitchFamily="34" charset="0"/>
              </a:rPr>
              <a:t>. </a:t>
            </a:r>
          </a:p>
        </p:txBody>
      </p:sp>
      <p:sp>
        <p:nvSpPr>
          <p:cNvPr id="15368" name="Rectangle 3"/>
          <p:cNvSpPr>
            <a:spLocks noChangeArrowheads="1"/>
          </p:cNvSpPr>
          <p:nvPr/>
        </p:nvSpPr>
        <p:spPr bwMode="auto">
          <a:xfrm>
            <a:off x="1404938" y="2133600"/>
            <a:ext cx="6985000" cy="204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FF0000"/>
              </a:buClr>
            </a:pPr>
            <a:r>
              <a:rPr lang="es-ES" altLang="en-US" sz="1600" b="0" i="0">
                <a:solidFill>
                  <a:srgbClr val="000099"/>
                </a:solidFill>
                <a:latin typeface="Calibri" panose="020F0502020204030204" pitchFamily="34" charset="0"/>
              </a:rPr>
              <a:t>Los minerales aparecen en composiciones químicas definidas (dentro de ciertos límites).</a:t>
            </a:r>
          </a:p>
          <a:p>
            <a:pPr eaLnBrk="1" hangingPunct="1">
              <a:spcBef>
                <a:spcPts val="600"/>
              </a:spcBef>
              <a:buClr>
                <a:srgbClr val="FF0000"/>
              </a:buClr>
            </a:pPr>
            <a:r>
              <a:rPr lang="es-ES" altLang="en-US" sz="1600" b="0" i="0">
                <a:solidFill>
                  <a:srgbClr val="000099"/>
                </a:solidFill>
                <a:latin typeface="Calibri" panose="020F0502020204030204" pitchFamily="34" charset="0"/>
              </a:rPr>
              <a:t>Los minerales con concentración de metal adecuada para su extracción se llaman </a:t>
            </a:r>
            <a:r>
              <a:rPr lang="es-ES" altLang="en-US" sz="1600">
                <a:solidFill>
                  <a:srgbClr val="000099"/>
                </a:solidFill>
                <a:latin typeface="Calibri" panose="020F0502020204030204" pitchFamily="34" charset="0"/>
              </a:rPr>
              <a:t>menas</a:t>
            </a:r>
            <a:r>
              <a:rPr lang="es-ES" altLang="en-US" sz="1600" b="0" i="0">
                <a:solidFill>
                  <a:srgbClr val="000099"/>
                </a:solidFill>
                <a:latin typeface="Calibri" panose="020F0502020204030204" pitchFamily="34" charset="0"/>
              </a:rPr>
              <a:t>. Al resto del mineral se le llama </a:t>
            </a:r>
            <a:r>
              <a:rPr lang="es-ES" altLang="en-US" sz="1600" b="0">
                <a:solidFill>
                  <a:srgbClr val="000099"/>
                </a:solidFill>
                <a:latin typeface="Calibri" panose="020F0502020204030204" pitchFamily="34" charset="0"/>
              </a:rPr>
              <a:t>ganga</a:t>
            </a:r>
            <a:r>
              <a:rPr lang="es-ES" altLang="en-US" sz="1600" b="0" i="0">
                <a:solidFill>
                  <a:srgbClr val="000099"/>
                </a:solidFill>
                <a:latin typeface="Calibri" panose="020F0502020204030204" pitchFamily="34" charset="0"/>
              </a:rPr>
              <a:t>.</a:t>
            </a:r>
          </a:p>
          <a:p>
            <a:pPr eaLnBrk="1" hangingPunct="1">
              <a:spcBef>
                <a:spcPts val="600"/>
              </a:spcBef>
              <a:buClr>
                <a:srgbClr val="FF0000"/>
              </a:buClr>
            </a:pPr>
            <a:r>
              <a:rPr lang="es-ES" altLang="en-US" sz="1600" b="0" i="0">
                <a:solidFill>
                  <a:srgbClr val="000099"/>
                </a:solidFill>
                <a:latin typeface="Calibri" panose="020F0502020204030204" pitchFamily="34" charset="0"/>
              </a:rPr>
              <a:t>Las menas más importantes aparecen en la corteza terrestre en forma de óxidos, sulfuros, carbonatos, silicatos, sulfatos, haluros. </a:t>
            </a:r>
          </a:p>
          <a:p>
            <a:pPr eaLnBrk="1" hangingPunct="1">
              <a:spcBef>
                <a:spcPts val="600"/>
              </a:spcBef>
              <a:buClr>
                <a:srgbClr val="FF0000"/>
              </a:buClr>
            </a:pPr>
            <a:r>
              <a:rPr lang="es-ES" altLang="en-US" sz="1600" b="0" i="0">
                <a:solidFill>
                  <a:srgbClr val="000099"/>
                </a:solidFill>
                <a:latin typeface="Calibri" panose="020F0502020204030204" pitchFamily="34" charset="0"/>
              </a:rPr>
              <a:t>Abundantes muchos metales disueltos en el agua del mar.</a:t>
            </a:r>
          </a:p>
        </p:txBody>
      </p:sp>
      <p:pic>
        <p:nvPicPr>
          <p:cNvPr id="1536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1488" y="4365625"/>
            <a:ext cx="5661025" cy="206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70" name="1 Rectángulo"/>
          <p:cNvSpPr>
            <a:spLocks noChangeArrowheads="1"/>
          </p:cNvSpPr>
          <p:nvPr/>
        </p:nvSpPr>
        <p:spPr bwMode="auto">
          <a:xfrm>
            <a:off x="2266950" y="6348413"/>
            <a:ext cx="4610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lang="es-ES" altLang="en-US" sz="1200" b="0">
                <a:latin typeface="Calibri" panose="020F0502020204030204" pitchFamily="34" charset="0"/>
              </a:rPr>
              <a:t>Elementos más abundantes en la corteza terrestre (% en peso)</a:t>
            </a:r>
            <a:endParaRPr lang="es-ES" altLang="es-ES" sz="1200"/>
          </a:p>
        </p:txBody>
      </p:sp>
      <p:sp>
        <p:nvSpPr>
          <p:cNvPr id="15371" name="Text Box 7"/>
          <p:cNvSpPr txBox="1">
            <a:spLocks noChangeArrowheads="1"/>
          </p:cNvSpPr>
          <p:nvPr/>
        </p:nvSpPr>
        <p:spPr bwMode="auto">
          <a:xfrm>
            <a:off x="7164388" y="404813"/>
            <a:ext cx="1944687"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
                <a:srgbClr val="FF3300"/>
              </a:buClr>
              <a:buFont typeface="Wingdings" panose="05000000000000000000" pitchFamily="2" charset="2"/>
              <a:buNone/>
            </a:pPr>
            <a:r>
              <a:rPr kumimoji="0" lang="es-ES" altLang="en-US" b="0" i="0">
                <a:latin typeface="Times New Roman" panose="02020603050405020304" pitchFamily="18" charset="0"/>
                <a:cs typeface="Times New Roman" panose="02020603050405020304" pitchFamily="18" charset="0"/>
              </a:rPr>
              <a:t>(apartado de solo lectura)</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1638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1638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1638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E6CA0149-2761-4D50-92C0-7A453A3F8A35}" type="slidenum">
              <a:rPr kumimoji="0" lang="en-US" altLang="en-US" sz="1400" b="0" i="0">
                <a:solidFill>
                  <a:schemeClr val="tx1"/>
                </a:solidFill>
                <a:latin typeface="Tahoma" panose="020B0604030504040204" pitchFamily="34" charset="0"/>
              </a:rPr>
              <a:pPr algn="r" eaLnBrk="1" hangingPunct="1">
                <a:spcBef>
                  <a:spcPct val="0"/>
                </a:spcBef>
                <a:buClrTx/>
                <a:buFontTx/>
                <a:buNone/>
              </a:pPr>
              <a:t>4</a:t>
            </a:fld>
            <a:endParaRPr kumimoji="0" lang="en-US" altLang="en-US" sz="1400" b="0" i="0">
              <a:solidFill>
                <a:schemeClr val="tx1"/>
              </a:solidFill>
              <a:latin typeface="Tahoma" panose="020B0604030504040204" pitchFamily="34" charset="0"/>
            </a:endParaRPr>
          </a:p>
        </p:txBody>
      </p:sp>
      <p:sp>
        <p:nvSpPr>
          <p:cNvPr id="16390" name="Text Box 7"/>
          <p:cNvSpPr txBox="1">
            <a:spLocks noChangeArrowheads="1"/>
          </p:cNvSpPr>
          <p:nvPr/>
        </p:nvSpPr>
        <p:spPr bwMode="auto">
          <a:xfrm>
            <a:off x="179388" y="476250"/>
            <a:ext cx="69389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800" b="0" i="0">
                <a:solidFill>
                  <a:schemeClr val="accent1"/>
                </a:solidFill>
                <a:latin typeface="Arial" panose="020B0604020202020204" pitchFamily="34" charset="0"/>
              </a:rPr>
              <a:t>2. Los metales en la naturaleza</a:t>
            </a:r>
          </a:p>
        </p:txBody>
      </p:sp>
      <p:pic>
        <p:nvPicPr>
          <p:cNvPr id="163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341438"/>
            <a:ext cx="7951787" cy="5059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92" name="13 Rectángulo"/>
          <p:cNvSpPr>
            <a:spLocks noChangeArrowheads="1"/>
          </p:cNvSpPr>
          <p:nvPr/>
        </p:nvSpPr>
        <p:spPr bwMode="auto">
          <a:xfrm>
            <a:off x="2266950" y="6348413"/>
            <a:ext cx="46101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lang="es-ES" altLang="en-US" sz="1200" b="0">
                <a:latin typeface="Calibri" panose="020F0502020204030204" pitchFamily="34" charset="0"/>
              </a:rPr>
              <a:t>Principales fuentes de minerales de los metales más importantes</a:t>
            </a:r>
            <a:endParaRPr lang="es-ES" altLang="es-ES" sz="120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17411"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17412"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17413"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502408CD-755A-4E77-889D-A3E09AB21F99}" type="slidenum">
              <a:rPr kumimoji="0" lang="en-US" altLang="en-US" sz="1400" b="0" i="0">
                <a:solidFill>
                  <a:schemeClr val="tx1"/>
                </a:solidFill>
                <a:latin typeface="Tahoma" panose="020B0604030504040204" pitchFamily="34" charset="0"/>
              </a:rPr>
              <a:pPr algn="r" eaLnBrk="1" hangingPunct="1">
                <a:spcBef>
                  <a:spcPct val="0"/>
                </a:spcBef>
                <a:buClrTx/>
                <a:buFontTx/>
                <a:buNone/>
              </a:pPr>
              <a:t>5</a:t>
            </a:fld>
            <a:endParaRPr kumimoji="0" lang="en-US" altLang="en-US" sz="1400" b="0" i="0">
              <a:solidFill>
                <a:schemeClr val="tx1"/>
              </a:solidFill>
              <a:latin typeface="Tahoma" panose="020B0604030504040204" pitchFamily="34" charset="0"/>
            </a:endParaRPr>
          </a:p>
        </p:txBody>
      </p:sp>
      <p:sp>
        <p:nvSpPr>
          <p:cNvPr id="17414" name="Text Box 7"/>
          <p:cNvSpPr txBox="1">
            <a:spLocks noChangeArrowheads="1"/>
          </p:cNvSpPr>
          <p:nvPr/>
        </p:nvSpPr>
        <p:spPr bwMode="auto">
          <a:xfrm>
            <a:off x="468313" y="620713"/>
            <a:ext cx="69389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i="0">
                <a:solidFill>
                  <a:schemeClr val="folHlink"/>
                </a:solidFill>
                <a:latin typeface="Arial Narrow" panose="020B0606020202030204" pitchFamily="34" charset="0"/>
              </a:rPr>
              <a:t>3. Metalurgia. Procesos de obtención de los metales</a:t>
            </a:r>
          </a:p>
        </p:txBody>
      </p:sp>
      <p:sp>
        <p:nvSpPr>
          <p:cNvPr id="17415" name="Rectangle 3"/>
          <p:cNvSpPr>
            <a:spLocks noChangeArrowheads="1"/>
          </p:cNvSpPr>
          <p:nvPr/>
        </p:nvSpPr>
        <p:spPr bwMode="auto">
          <a:xfrm>
            <a:off x="682625" y="1484313"/>
            <a:ext cx="763428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69875" indent="-269875"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buClr>
                <a:srgbClr val="595985"/>
              </a:buClr>
              <a:buFont typeface="Wingdings" panose="05000000000000000000" pitchFamily="2" charset="2"/>
              <a:buChar char="§"/>
            </a:pPr>
            <a:r>
              <a:rPr lang="es-ES" altLang="en-US" sz="1800" i="0">
                <a:solidFill>
                  <a:srgbClr val="C00000"/>
                </a:solidFill>
                <a:latin typeface="Calibri" panose="020F0502020204030204" pitchFamily="34" charset="0"/>
                <a:sym typeface="Wingdings" panose="05000000000000000000" pitchFamily="2" charset="2"/>
              </a:rPr>
              <a:t>Metalurgia</a:t>
            </a:r>
            <a:r>
              <a:rPr lang="es-ES" altLang="en-US" sz="1800" b="0" i="0">
                <a:latin typeface="Calibri" panose="020F0502020204030204" pitchFamily="34" charset="0"/>
                <a:sym typeface="Wingdings" panose="05000000000000000000" pitchFamily="2" charset="2"/>
              </a:rPr>
              <a:t> = ciencia que estudia los metales, su extracción a partir de minerales, su purificación y su preparación para usos posteriores. </a:t>
            </a:r>
            <a:endParaRPr lang="es-ES" altLang="en-US" sz="1800" b="0" i="0">
              <a:latin typeface="Calibri" panose="020F0502020204030204" pitchFamily="34" charset="0"/>
              <a:cs typeface="Times New Roman" panose="02020603050405020304" pitchFamily="18" charset="0"/>
              <a:sym typeface="Wingdings" panose="05000000000000000000" pitchFamily="2" charset="2"/>
            </a:endParaRPr>
          </a:p>
        </p:txBody>
      </p:sp>
      <p:sp>
        <p:nvSpPr>
          <p:cNvPr id="17416" name="Rectangle 3"/>
          <p:cNvSpPr>
            <a:spLocks noChangeArrowheads="1"/>
          </p:cNvSpPr>
          <p:nvPr/>
        </p:nvSpPr>
        <p:spPr bwMode="auto">
          <a:xfrm>
            <a:off x="971550" y="2276475"/>
            <a:ext cx="489585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Calibri" panose="020F0502020204030204" pitchFamily="34" charset="0"/>
              </a:rPr>
              <a:t>El proceso metalúrgico incluye varias etapas:</a:t>
            </a:r>
          </a:p>
          <a:p>
            <a:pPr lvl="1" eaLnBrk="1" hangingPunct="1">
              <a:spcBef>
                <a:spcPts val="200"/>
              </a:spcBef>
              <a:buClr>
                <a:srgbClr val="FF0000"/>
              </a:buClr>
              <a:buFontTx/>
              <a:buChar char="•"/>
            </a:pPr>
            <a:r>
              <a:rPr lang="es-ES" altLang="en-US" sz="1600" b="0" i="0">
                <a:solidFill>
                  <a:srgbClr val="292929"/>
                </a:solidFill>
                <a:latin typeface="Calibri" panose="020F0502020204030204" pitchFamily="34" charset="0"/>
              </a:rPr>
              <a:t>Extracción del mineral</a:t>
            </a:r>
          </a:p>
          <a:p>
            <a:pPr lvl="1" eaLnBrk="1" hangingPunct="1">
              <a:spcBef>
                <a:spcPts val="200"/>
              </a:spcBef>
              <a:buClr>
                <a:srgbClr val="FF0000"/>
              </a:buClr>
              <a:buFontTx/>
              <a:buChar char="•"/>
            </a:pPr>
            <a:r>
              <a:rPr lang="es-ES" altLang="en-US" sz="1600" b="0" i="0">
                <a:solidFill>
                  <a:srgbClr val="292929"/>
                </a:solidFill>
                <a:latin typeface="Calibri" panose="020F0502020204030204" pitchFamily="34" charset="0"/>
              </a:rPr>
              <a:t>Concentración de la mena</a:t>
            </a:r>
          </a:p>
          <a:p>
            <a:pPr lvl="1" eaLnBrk="1" hangingPunct="1">
              <a:spcBef>
                <a:spcPts val="200"/>
              </a:spcBef>
              <a:buClr>
                <a:srgbClr val="FF0000"/>
              </a:buClr>
              <a:buFontTx/>
              <a:buChar char="•"/>
            </a:pPr>
            <a:r>
              <a:rPr lang="es-ES" altLang="en-US" sz="1600" b="0" i="0">
                <a:solidFill>
                  <a:srgbClr val="292929"/>
                </a:solidFill>
                <a:latin typeface="Calibri" panose="020F0502020204030204" pitchFamily="34" charset="0"/>
              </a:rPr>
              <a:t>Reducción de la mena a metal libre</a:t>
            </a:r>
          </a:p>
          <a:p>
            <a:pPr lvl="1" eaLnBrk="1" hangingPunct="1">
              <a:spcBef>
                <a:spcPts val="200"/>
              </a:spcBef>
              <a:buClr>
                <a:srgbClr val="FF0000"/>
              </a:buClr>
              <a:buFontTx/>
              <a:buChar char="•"/>
            </a:pPr>
            <a:r>
              <a:rPr lang="es-ES" altLang="en-US" sz="1600" b="0" i="0">
                <a:solidFill>
                  <a:srgbClr val="292929"/>
                </a:solidFill>
                <a:latin typeface="Calibri" panose="020F0502020204030204" pitchFamily="34" charset="0"/>
              </a:rPr>
              <a:t>Refinado o purificación del metal</a:t>
            </a:r>
          </a:p>
          <a:p>
            <a:pPr lvl="1" eaLnBrk="1" hangingPunct="1">
              <a:spcBef>
                <a:spcPts val="200"/>
              </a:spcBef>
              <a:buClr>
                <a:srgbClr val="FF0000"/>
              </a:buClr>
              <a:buFontTx/>
              <a:buChar char="•"/>
            </a:pPr>
            <a:r>
              <a:rPr lang="es-ES" altLang="en-US" sz="1600" b="0" i="0">
                <a:solidFill>
                  <a:srgbClr val="292929"/>
                </a:solidFill>
                <a:latin typeface="Calibri" panose="020F0502020204030204" pitchFamily="34" charset="0"/>
              </a:rPr>
              <a:t>Fabricación de aleaciones</a:t>
            </a:r>
          </a:p>
        </p:txBody>
      </p:sp>
      <p:pic>
        <p:nvPicPr>
          <p:cNvPr id="17417" name="Picture 2" descr="http://www.oroyfinanzas.com/files/2012/04/mina-oro-sudafrica-437x2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175" y="2689225"/>
            <a:ext cx="2757488"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4" descr="http://static.wixstatic.com/media/9b22b8_19506ebb98584f398a3c7a1afb0efa7f.jpg"/>
          <p:cNvPicPr>
            <a:picLocks noChangeAspect="1" noChangeArrowheads="1"/>
          </p:cNvPicPr>
          <p:nvPr/>
        </p:nvPicPr>
        <p:blipFill>
          <a:blip r:embed="rId3">
            <a:extLst>
              <a:ext uri="{28A0092B-C50C-407E-A947-70E740481C1C}">
                <a14:useLocalDpi xmlns:a14="http://schemas.microsoft.com/office/drawing/2010/main" val="0"/>
              </a:ext>
            </a:extLst>
          </a:blip>
          <a:srcRect l="7761" t="8945" b="9383"/>
          <a:stretch>
            <a:fillRect/>
          </a:stretch>
        </p:blipFill>
        <p:spPr bwMode="auto">
          <a:xfrm>
            <a:off x="6008688" y="4508500"/>
            <a:ext cx="2720975"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Rectangle 3"/>
          <p:cNvSpPr>
            <a:spLocks noChangeArrowheads="1"/>
          </p:cNvSpPr>
          <p:nvPr/>
        </p:nvSpPr>
        <p:spPr bwMode="auto">
          <a:xfrm>
            <a:off x="971550" y="4168775"/>
            <a:ext cx="4824413" cy="214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2857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Calibri" panose="020F0502020204030204" pitchFamily="34" charset="0"/>
              </a:rPr>
              <a:t>Definiciones:</a:t>
            </a:r>
          </a:p>
          <a:p>
            <a:pPr lvl="1" eaLnBrk="1" hangingPunct="1">
              <a:spcBef>
                <a:spcPts val="200"/>
              </a:spcBef>
              <a:buClr>
                <a:srgbClr val="FF0000"/>
              </a:buClr>
              <a:buFontTx/>
              <a:buChar char="•"/>
            </a:pPr>
            <a:r>
              <a:rPr lang="es-ES" altLang="en-US" sz="1600" i="0">
                <a:solidFill>
                  <a:srgbClr val="292929"/>
                </a:solidFill>
                <a:latin typeface="Calibri" panose="020F0502020204030204" pitchFamily="34" charset="0"/>
              </a:rPr>
              <a:t>Mena</a:t>
            </a:r>
            <a:r>
              <a:rPr lang="es-ES" altLang="en-US" sz="1600" b="0" i="0">
                <a:solidFill>
                  <a:srgbClr val="292929"/>
                </a:solidFill>
                <a:latin typeface="Calibri" panose="020F0502020204030204" pitchFamily="34" charset="0"/>
              </a:rPr>
              <a:t> de un metal = mineral que contiene un metal en cantidad suficiente como para poder extraerlo de un yacimiento mediante minería y luego obtener el metal mediante un proceso de metalurgia.</a:t>
            </a:r>
          </a:p>
          <a:p>
            <a:pPr lvl="1" eaLnBrk="1" hangingPunct="1">
              <a:spcBef>
                <a:spcPts val="200"/>
              </a:spcBef>
              <a:buClr>
                <a:srgbClr val="FF0000"/>
              </a:buClr>
              <a:buFontTx/>
              <a:buChar char="•"/>
            </a:pPr>
            <a:r>
              <a:rPr lang="es-ES" altLang="en-US" sz="1600" i="0">
                <a:solidFill>
                  <a:srgbClr val="292929"/>
                </a:solidFill>
                <a:latin typeface="Calibri" panose="020F0502020204030204" pitchFamily="34" charset="0"/>
              </a:rPr>
              <a:t>Ganga</a:t>
            </a:r>
            <a:r>
              <a:rPr lang="es-ES" altLang="en-US" sz="1600" b="0" i="0">
                <a:solidFill>
                  <a:srgbClr val="292929"/>
                </a:solidFill>
                <a:latin typeface="Calibri" panose="020F0502020204030204" pitchFamily="34" charset="0"/>
              </a:rPr>
              <a:t> = conjunto de todos los minerales sobrantes asociados a la mena en la roca extraída en un yacimiento. </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18435"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18436"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18437"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B59CF650-B626-4CB1-81DC-DEEBE552DDBF}" type="slidenum">
              <a:rPr kumimoji="0" lang="en-US" altLang="en-US" sz="1400" b="0" i="0">
                <a:solidFill>
                  <a:schemeClr val="tx1"/>
                </a:solidFill>
                <a:latin typeface="Tahoma" panose="020B0604030504040204" pitchFamily="34" charset="0"/>
              </a:rPr>
              <a:pPr algn="r" eaLnBrk="1" hangingPunct="1">
                <a:spcBef>
                  <a:spcPct val="0"/>
                </a:spcBef>
                <a:buClrTx/>
                <a:buFontTx/>
                <a:buNone/>
              </a:pPr>
              <a:t>6</a:t>
            </a:fld>
            <a:endParaRPr kumimoji="0" lang="en-US" altLang="en-US" sz="1400" b="0" i="0">
              <a:solidFill>
                <a:schemeClr val="tx1"/>
              </a:solidFill>
              <a:latin typeface="Tahoma" panose="020B0604030504040204" pitchFamily="34" charset="0"/>
            </a:endParaRPr>
          </a:p>
        </p:txBody>
      </p:sp>
      <p:sp>
        <p:nvSpPr>
          <p:cNvPr id="18438" name="Text Box 7"/>
          <p:cNvSpPr txBox="1">
            <a:spLocks noChangeArrowheads="1"/>
          </p:cNvSpPr>
          <p:nvPr/>
        </p:nvSpPr>
        <p:spPr bwMode="auto">
          <a:xfrm>
            <a:off x="179388" y="466725"/>
            <a:ext cx="69389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800" b="0" i="0">
                <a:solidFill>
                  <a:schemeClr val="folHlink"/>
                </a:solidFill>
                <a:latin typeface="Arial" panose="020B0604020202020204" pitchFamily="34" charset="0"/>
              </a:rPr>
              <a:t>3. Metalurgia. Procesos de obtención de los metales</a:t>
            </a:r>
          </a:p>
        </p:txBody>
      </p:sp>
      <p:sp>
        <p:nvSpPr>
          <p:cNvPr id="18439" name="Rectangle 3"/>
          <p:cNvSpPr>
            <a:spLocks noChangeArrowheads="1"/>
          </p:cNvSpPr>
          <p:nvPr/>
        </p:nvSpPr>
        <p:spPr bwMode="auto">
          <a:xfrm>
            <a:off x="681038" y="1196975"/>
            <a:ext cx="4395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79388" indent="-179388"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buClr>
                <a:srgbClr val="5F5F5F"/>
              </a:buClr>
              <a:buFont typeface="Wingdings" panose="05000000000000000000" pitchFamily="2" charset="2"/>
              <a:buChar char="§"/>
            </a:pPr>
            <a:r>
              <a:rPr lang="es-ES" altLang="en-US" sz="2000" i="0">
                <a:latin typeface="Calibri" panose="020F0502020204030204" pitchFamily="34" charset="0"/>
              </a:rPr>
              <a:t>Concentración de la mena</a:t>
            </a:r>
          </a:p>
        </p:txBody>
      </p:sp>
      <p:sp>
        <p:nvSpPr>
          <p:cNvPr id="18440" name="Rectangle 3"/>
          <p:cNvSpPr>
            <a:spLocks noChangeArrowheads="1"/>
          </p:cNvSpPr>
          <p:nvPr/>
        </p:nvSpPr>
        <p:spPr bwMode="auto">
          <a:xfrm>
            <a:off x="971550" y="1701800"/>
            <a:ext cx="65532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Calibri" panose="020F0502020204030204" pitchFamily="34" charset="0"/>
              </a:rPr>
              <a:t>Después de triturar y moler, se separa la mena de la ganga por distintos  </a:t>
            </a:r>
            <a:r>
              <a:rPr lang="es-ES" altLang="en-US" sz="1800" b="0">
                <a:solidFill>
                  <a:srgbClr val="292929"/>
                </a:solidFill>
                <a:latin typeface="Calibri" panose="020F0502020204030204" pitchFamily="34" charset="0"/>
              </a:rPr>
              <a:t>medios físicos de separación</a:t>
            </a:r>
            <a:r>
              <a:rPr lang="es-ES" altLang="en-US" sz="1800" b="0" i="0">
                <a:solidFill>
                  <a:srgbClr val="292929"/>
                </a:solidFill>
                <a:latin typeface="Calibri" panose="020F0502020204030204" pitchFamily="34" charset="0"/>
              </a:rPr>
              <a:t>: por precipitación, por flotación, separación electrostática y separación magnética. </a:t>
            </a:r>
            <a:endParaRPr lang="es-ES" altLang="en-US" sz="1600" b="0" i="0">
              <a:solidFill>
                <a:srgbClr val="292929"/>
              </a:solidFill>
              <a:latin typeface="Calibri" panose="020F0502020204030204" pitchFamily="34" charset="0"/>
            </a:endParaRPr>
          </a:p>
        </p:txBody>
      </p:sp>
      <p:sp>
        <p:nvSpPr>
          <p:cNvPr id="18441" name="Rectangle 3"/>
          <p:cNvSpPr>
            <a:spLocks noChangeArrowheads="1"/>
          </p:cNvSpPr>
          <p:nvPr/>
        </p:nvSpPr>
        <p:spPr bwMode="auto">
          <a:xfrm>
            <a:off x="971550" y="2708275"/>
            <a:ext cx="6408738" cy="141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Precipitación</a:t>
            </a:r>
            <a:r>
              <a:rPr lang="es-ES" altLang="en-US" sz="1800" b="0" i="0">
                <a:solidFill>
                  <a:srgbClr val="292929"/>
                </a:solidFill>
                <a:latin typeface="Calibri" panose="020F0502020204030204" pitchFamily="34" charset="0"/>
              </a:rPr>
              <a:t> =  separación por gravedad en medio acuoso por diferencias en densidad entre la mena y la ganga. </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Variante: separación mediante </a:t>
            </a:r>
            <a:r>
              <a:rPr lang="es-ES" altLang="en-US" sz="1600" b="0">
                <a:solidFill>
                  <a:srgbClr val="7030A0"/>
                </a:solidFill>
                <a:latin typeface="Calibri" panose="020F0502020204030204" pitchFamily="34" charset="0"/>
              </a:rPr>
              <a:t>ciclón</a:t>
            </a:r>
            <a:r>
              <a:rPr lang="es-ES" altLang="en-US" sz="1600" b="0" i="0">
                <a:solidFill>
                  <a:srgbClr val="7030A0"/>
                </a:solidFill>
                <a:latin typeface="Calibri" panose="020F0502020204030204" pitchFamily="34" charset="0"/>
              </a:rPr>
              <a:t> (extracción de las partículas más ligeras por aspiración de aire mientras las pesadas resbalan hacia el fondo)</a:t>
            </a:r>
          </a:p>
        </p:txBody>
      </p:sp>
      <p:pic>
        <p:nvPicPr>
          <p:cNvPr id="18442" name="Picture 2" descr="https://procesosbio.wikispaces.com/file/view/ciclon.jpg/350166686/cicl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0" y="1196975"/>
            <a:ext cx="1474788"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Rectangle 3"/>
          <p:cNvSpPr>
            <a:spLocks noChangeArrowheads="1"/>
          </p:cNvSpPr>
          <p:nvPr/>
        </p:nvSpPr>
        <p:spPr bwMode="auto">
          <a:xfrm>
            <a:off x="971550" y="4221163"/>
            <a:ext cx="7488238" cy="219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Flotación</a:t>
            </a:r>
            <a:r>
              <a:rPr lang="es-ES" altLang="en-US" sz="1800" b="0" i="0">
                <a:solidFill>
                  <a:srgbClr val="292929"/>
                </a:solidFill>
                <a:latin typeface="Calibri" panose="020F0502020204030204" pitchFamily="34" charset="0"/>
              </a:rPr>
              <a:t> = utilizando un compuesto polar que se asocia a la mena</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Se mezcla el mineral en polvo con agua que contiene un </a:t>
            </a:r>
            <a:r>
              <a:rPr lang="es-ES" altLang="en-US" sz="1600" b="0">
                <a:solidFill>
                  <a:srgbClr val="7030A0"/>
                </a:solidFill>
                <a:latin typeface="Calibri" panose="020F0502020204030204" pitchFamily="34" charset="0"/>
              </a:rPr>
              <a:t>agente colector</a:t>
            </a:r>
            <a:r>
              <a:rPr lang="es-ES" altLang="en-US" sz="1600" b="0" i="0">
                <a:solidFill>
                  <a:srgbClr val="7030A0"/>
                </a:solidFill>
                <a:latin typeface="Calibri" panose="020F0502020204030204" pitchFamily="34" charset="0"/>
              </a:rPr>
              <a:t> emulsionado y una agente tensioactivo que facilita la formación de espuma</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Se inyecta por la base del tanque una corriente de aire a presión; las burbujas de aire + colector recubren las partículas de mena y las arrastran a la superficie</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Se forma una espuma en la superficie enriquecida en la mena del metal, mientras el material más denso (ganga) queda en el fondo</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A veces, la espuma se forma con la ganga y el metal va al fondo</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19459"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19460"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19461"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6D98C053-5437-4581-8F71-668E9586DF5D}" type="slidenum">
              <a:rPr kumimoji="0" lang="en-US" altLang="en-US" sz="1400" b="0" i="0">
                <a:solidFill>
                  <a:schemeClr val="tx1"/>
                </a:solidFill>
                <a:latin typeface="Tahoma" panose="020B0604030504040204" pitchFamily="34" charset="0"/>
              </a:rPr>
              <a:pPr algn="r" eaLnBrk="1" hangingPunct="1">
                <a:spcBef>
                  <a:spcPct val="0"/>
                </a:spcBef>
                <a:buClrTx/>
                <a:buFontTx/>
                <a:buNone/>
              </a:pPr>
              <a:t>7</a:t>
            </a:fld>
            <a:endParaRPr kumimoji="0" lang="en-US" altLang="en-US" sz="1400" b="0" i="0">
              <a:solidFill>
                <a:schemeClr val="tx1"/>
              </a:solidFill>
              <a:latin typeface="Tahoma" panose="020B0604030504040204" pitchFamily="34" charset="0"/>
            </a:endParaRPr>
          </a:p>
        </p:txBody>
      </p:sp>
      <p:sp>
        <p:nvSpPr>
          <p:cNvPr id="19462" name="Text Box 7"/>
          <p:cNvSpPr txBox="1">
            <a:spLocks noChangeArrowheads="1"/>
          </p:cNvSpPr>
          <p:nvPr/>
        </p:nvSpPr>
        <p:spPr bwMode="auto">
          <a:xfrm>
            <a:off x="179388" y="466725"/>
            <a:ext cx="69389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800" b="0" i="0">
                <a:solidFill>
                  <a:schemeClr val="folHlink"/>
                </a:solidFill>
                <a:latin typeface="Arial" panose="020B0604020202020204" pitchFamily="34" charset="0"/>
              </a:rPr>
              <a:t>3. Metalurgia. Procesos de obtención de los metales</a:t>
            </a:r>
          </a:p>
        </p:txBody>
      </p:sp>
      <p:sp>
        <p:nvSpPr>
          <p:cNvPr id="19463" name="Rectangle 3"/>
          <p:cNvSpPr>
            <a:spLocks noChangeArrowheads="1"/>
          </p:cNvSpPr>
          <p:nvPr/>
        </p:nvSpPr>
        <p:spPr bwMode="auto">
          <a:xfrm>
            <a:off x="3203575" y="1268413"/>
            <a:ext cx="563403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Separación electrostática</a:t>
            </a:r>
            <a:r>
              <a:rPr lang="es-ES" altLang="en-US" sz="1800" b="0" i="0">
                <a:solidFill>
                  <a:srgbClr val="292929"/>
                </a:solidFill>
                <a:latin typeface="Calibri" panose="020F0502020204030204" pitchFamily="34" charset="0"/>
              </a:rPr>
              <a:t> =  basado en las propie-dades conductoras de algunas menas metálicas. </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El mineral pulverizado y seco se carga con contacto con un electrodo ionizador</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Se utiliza un segundo electrodo colector, con carga opuesta, que atrae las partículas metálicas cargadas (y no así a la ganga, no conductora)</a:t>
            </a:r>
          </a:p>
        </p:txBody>
      </p:sp>
      <p:sp>
        <p:nvSpPr>
          <p:cNvPr id="19464" name="Rectangle 3"/>
          <p:cNvSpPr>
            <a:spLocks noChangeArrowheads="1"/>
          </p:cNvSpPr>
          <p:nvPr/>
        </p:nvSpPr>
        <p:spPr bwMode="auto">
          <a:xfrm>
            <a:off x="971550" y="3357563"/>
            <a:ext cx="7488238"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Separación magnética</a:t>
            </a:r>
            <a:r>
              <a:rPr lang="es-ES" altLang="en-US" sz="1800" b="0" i="0">
                <a:solidFill>
                  <a:srgbClr val="292929"/>
                </a:solidFill>
                <a:latin typeface="Calibri" panose="020F0502020204030204" pitchFamily="34" charset="0"/>
              </a:rPr>
              <a:t> = algunos metales ferromagnéticos (de hierro y de cobalto) se pueden separar mediante la acción de un campo magnético</a:t>
            </a:r>
          </a:p>
        </p:txBody>
      </p:sp>
      <p:sp>
        <p:nvSpPr>
          <p:cNvPr id="19465" name="Rectangle 3"/>
          <p:cNvSpPr>
            <a:spLocks noChangeArrowheads="1"/>
          </p:cNvSpPr>
          <p:nvPr/>
        </p:nvSpPr>
        <p:spPr bwMode="auto">
          <a:xfrm>
            <a:off x="971550" y="4149725"/>
            <a:ext cx="7561263"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Calibri" panose="020F0502020204030204" pitchFamily="34" charset="0"/>
              </a:rPr>
              <a:t>Otros tratamientos</a:t>
            </a:r>
          </a:p>
          <a:p>
            <a:pPr lvl="1" eaLnBrk="1" hangingPunct="1">
              <a:spcBef>
                <a:spcPts val="200"/>
              </a:spcBef>
              <a:buClr>
                <a:srgbClr val="FF0000"/>
              </a:buClr>
              <a:buFontTx/>
              <a:buChar char="•"/>
            </a:pPr>
            <a:r>
              <a:rPr lang="es-ES" altLang="en-US" sz="1600" b="0">
                <a:solidFill>
                  <a:srgbClr val="7030A0"/>
                </a:solidFill>
                <a:latin typeface="Calibri" panose="020F0502020204030204" pitchFamily="34" charset="0"/>
              </a:rPr>
              <a:t>Lixiviación </a:t>
            </a:r>
            <a:r>
              <a:rPr lang="es-ES" altLang="en-US" sz="1600" b="0" i="0">
                <a:solidFill>
                  <a:srgbClr val="7030A0"/>
                </a:solidFill>
                <a:latin typeface="Calibri" panose="020F0502020204030204" pitchFamily="34" charset="0"/>
              </a:rPr>
              <a:t>=  basado en la distinta solubilidad de la mena y la ganga en un disolvente acuoso</a:t>
            </a:r>
          </a:p>
          <a:p>
            <a:pPr lvl="1" eaLnBrk="1" hangingPunct="1">
              <a:spcBef>
                <a:spcPts val="200"/>
              </a:spcBef>
              <a:buClr>
                <a:srgbClr val="FF0000"/>
              </a:buClr>
              <a:buFontTx/>
              <a:buChar char="•"/>
            </a:pPr>
            <a:r>
              <a:rPr lang="es-ES" altLang="en-US" sz="1600" b="0">
                <a:solidFill>
                  <a:srgbClr val="7030A0"/>
                </a:solidFill>
                <a:latin typeface="Calibri" panose="020F0502020204030204" pitchFamily="34" charset="0"/>
              </a:rPr>
              <a:t>Modificación química</a:t>
            </a:r>
            <a:r>
              <a:rPr lang="es-ES" altLang="en-US" sz="1600" b="0" i="0">
                <a:solidFill>
                  <a:srgbClr val="7030A0"/>
                </a:solidFill>
                <a:latin typeface="Calibri" panose="020F0502020204030204" pitchFamily="34" charset="0"/>
              </a:rPr>
              <a:t> del metal: descomposición de carbonatos, deshidratación de hidróxidos,…</a:t>
            </a:r>
          </a:p>
          <a:p>
            <a:pPr lvl="1" eaLnBrk="1" hangingPunct="1">
              <a:spcBef>
                <a:spcPts val="200"/>
              </a:spcBef>
              <a:buClr>
                <a:srgbClr val="FF0000"/>
              </a:buClr>
              <a:buFontTx/>
              <a:buChar char="•"/>
            </a:pPr>
            <a:r>
              <a:rPr lang="es-ES" altLang="en-US" sz="1600" b="0">
                <a:solidFill>
                  <a:srgbClr val="7030A0"/>
                </a:solidFill>
                <a:latin typeface="Calibri" panose="020F0502020204030204" pitchFamily="34" charset="0"/>
              </a:rPr>
              <a:t>Amalgamación</a:t>
            </a:r>
            <a:r>
              <a:rPr lang="es-ES" altLang="en-US" sz="1600" b="0" i="0">
                <a:solidFill>
                  <a:srgbClr val="7030A0"/>
                </a:solidFill>
                <a:latin typeface="Calibri" panose="020F0502020204030204" pitchFamily="34" charset="0"/>
              </a:rPr>
              <a:t> (aleación con mercurio), para extraer metales preciosos (Ag, Au) de otras menas metálicas. El amalgama se descompone luego mediante calor.</a:t>
            </a:r>
          </a:p>
          <a:p>
            <a:pPr lvl="1" eaLnBrk="1" hangingPunct="1">
              <a:spcBef>
                <a:spcPts val="200"/>
              </a:spcBef>
              <a:buClr>
                <a:srgbClr val="FF0000"/>
              </a:buClr>
              <a:buFontTx/>
              <a:buChar char="•"/>
            </a:pPr>
            <a:r>
              <a:rPr lang="es-ES" altLang="en-US" sz="1600" b="0">
                <a:solidFill>
                  <a:srgbClr val="7030A0"/>
                </a:solidFill>
                <a:latin typeface="Calibri" panose="020F0502020204030204" pitchFamily="34" charset="0"/>
              </a:rPr>
              <a:t>Cianuración</a:t>
            </a:r>
            <a:r>
              <a:rPr lang="es-ES" altLang="en-US" sz="1600" b="0" i="0">
                <a:solidFill>
                  <a:srgbClr val="7030A0"/>
                </a:solidFill>
                <a:latin typeface="Calibri" panose="020F0502020204030204" pitchFamily="34" charset="0"/>
              </a:rPr>
              <a:t>: formación de un complejo metal-cianuro que se descompone por desplazamiento</a:t>
            </a:r>
          </a:p>
        </p:txBody>
      </p:sp>
      <p:pic>
        <p:nvPicPr>
          <p:cNvPr id="19466" name="Picture 2" descr="http://www.mine-engineer.com/mining/minproc/ElStatDi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41438"/>
            <a:ext cx="2773363"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0483"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0484"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0485"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D3E5E1AB-CFC9-41AD-B682-5D04EA531A4B}" type="slidenum">
              <a:rPr kumimoji="0" lang="en-US" altLang="en-US" sz="1400" b="0" i="0">
                <a:solidFill>
                  <a:schemeClr val="tx1"/>
                </a:solidFill>
                <a:latin typeface="Tahoma" panose="020B0604030504040204" pitchFamily="34" charset="0"/>
              </a:rPr>
              <a:pPr algn="r" eaLnBrk="1" hangingPunct="1">
                <a:spcBef>
                  <a:spcPct val="0"/>
                </a:spcBef>
                <a:buClrTx/>
                <a:buFontTx/>
                <a:buNone/>
              </a:pPr>
              <a:t>8</a:t>
            </a:fld>
            <a:endParaRPr kumimoji="0" lang="en-US" altLang="en-US" sz="1400" b="0" i="0">
              <a:solidFill>
                <a:schemeClr val="tx1"/>
              </a:solidFill>
              <a:latin typeface="Tahoma" panose="020B0604030504040204" pitchFamily="34" charset="0"/>
            </a:endParaRPr>
          </a:p>
        </p:txBody>
      </p:sp>
      <p:sp>
        <p:nvSpPr>
          <p:cNvPr id="20486" name="Text Box 7"/>
          <p:cNvSpPr txBox="1">
            <a:spLocks noChangeArrowheads="1"/>
          </p:cNvSpPr>
          <p:nvPr/>
        </p:nvSpPr>
        <p:spPr bwMode="auto">
          <a:xfrm>
            <a:off x="179388" y="466725"/>
            <a:ext cx="69389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800" b="0" i="0">
                <a:solidFill>
                  <a:schemeClr val="folHlink"/>
                </a:solidFill>
                <a:latin typeface="Arial" panose="020B0604020202020204" pitchFamily="34" charset="0"/>
              </a:rPr>
              <a:t>3. Metalurgia. Procesos de obtención de los metales</a:t>
            </a:r>
          </a:p>
        </p:txBody>
      </p:sp>
      <p:sp>
        <p:nvSpPr>
          <p:cNvPr id="20487" name="Rectangle 3"/>
          <p:cNvSpPr>
            <a:spLocks noChangeArrowheads="1"/>
          </p:cNvSpPr>
          <p:nvPr/>
        </p:nvSpPr>
        <p:spPr bwMode="auto">
          <a:xfrm>
            <a:off x="681038" y="1052513"/>
            <a:ext cx="4395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179388" indent="-179388"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buClr>
                <a:srgbClr val="5F5F5F"/>
              </a:buClr>
              <a:buFont typeface="Wingdings" panose="05000000000000000000" pitchFamily="2" charset="2"/>
              <a:buChar char="§"/>
            </a:pPr>
            <a:r>
              <a:rPr lang="es-ES" altLang="en-US" sz="2000" i="0">
                <a:latin typeface="Calibri" panose="020F0502020204030204" pitchFamily="34" charset="0"/>
              </a:rPr>
              <a:t>Reducción del mineral</a:t>
            </a:r>
          </a:p>
        </p:txBody>
      </p:sp>
      <p:sp>
        <p:nvSpPr>
          <p:cNvPr id="20488" name="Rectangle 3"/>
          <p:cNvSpPr>
            <a:spLocks noChangeArrowheads="1"/>
          </p:cNvSpPr>
          <p:nvPr/>
        </p:nvSpPr>
        <p:spPr bwMode="auto">
          <a:xfrm>
            <a:off x="971550" y="1557338"/>
            <a:ext cx="7561263"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Calibri" panose="020F0502020204030204" pitchFamily="34" charset="0"/>
              </a:rPr>
              <a:t>La obtención de metales a partir de minerales es un </a:t>
            </a:r>
            <a:r>
              <a:rPr lang="es-ES" altLang="en-US" sz="1800" b="0">
                <a:solidFill>
                  <a:srgbClr val="292929"/>
                </a:solidFill>
                <a:latin typeface="Calibri" panose="020F0502020204030204" pitchFamily="34" charset="0"/>
              </a:rPr>
              <a:t>proceso de reducción</a:t>
            </a:r>
            <a:r>
              <a:rPr lang="es-ES" altLang="en-US" sz="1800" b="0" i="0">
                <a:solidFill>
                  <a:srgbClr val="292929"/>
                </a:solidFill>
                <a:latin typeface="Calibri" panose="020F0502020204030204" pitchFamily="34" charset="0"/>
              </a:rPr>
              <a:t>. En algunos casos, es un proceso directo, en otros se requieren operaciones previas (calcinación, tostación) para adecuar el estado químico del mineral. </a:t>
            </a:r>
          </a:p>
          <a:p>
            <a:pPr eaLnBrk="1" hangingPunct="1">
              <a:spcBef>
                <a:spcPts val="600"/>
              </a:spcBef>
              <a:buClr>
                <a:srgbClr val="000099"/>
              </a:buClr>
              <a:buFont typeface="Wingdings" panose="05000000000000000000" pitchFamily="2" charset="2"/>
              <a:buChar char="à"/>
            </a:pPr>
            <a:r>
              <a:rPr lang="es-ES" altLang="en-US" sz="1800" b="0" i="0">
                <a:solidFill>
                  <a:srgbClr val="292929"/>
                </a:solidFill>
                <a:latin typeface="Calibri" panose="020F0502020204030204" pitchFamily="34" charset="0"/>
              </a:rPr>
              <a:t>Los procesos de reducción son más fáciles de realizar cuanto menos negativo es el potencial Normal de Reducción. </a:t>
            </a:r>
            <a:endParaRPr lang="es-ES" altLang="en-US" sz="1600" b="0" i="0">
              <a:solidFill>
                <a:srgbClr val="292929"/>
              </a:solidFill>
              <a:latin typeface="Calibri" panose="020F0502020204030204" pitchFamily="34" charset="0"/>
            </a:endParaRPr>
          </a:p>
        </p:txBody>
      </p:sp>
      <p:sp>
        <p:nvSpPr>
          <p:cNvPr id="20489" name="Rectangle 3"/>
          <p:cNvSpPr>
            <a:spLocks noChangeArrowheads="1"/>
          </p:cNvSpPr>
          <p:nvPr/>
        </p:nvSpPr>
        <p:spPr bwMode="auto">
          <a:xfrm>
            <a:off x="1042988" y="3100388"/>
            <a:ext cx="7489825"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Los metales poco activos se encuentran en estado libre o en combinaciones que pueden reducirse químicamente</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Los metales muy activos (alcalinos, alcalinotérreos, Al) son muy difíciles de reducir químicamente y se reducen electrolíticamente</a:t>
            </a:r>
          </a:p>
        </p:txBody>
      </p:sp>
      <p:pic>
        <p:nvPicPr>
          <p:cNvPr id="20490"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5763" y="4217988"/>
            <a:ext cx="5832475" cy="236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0"/>
            <a:ext cx="9144000" cy="3825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endParaRPr kumimoji="0" lang="es-ES" altLang="en-US" sz="2000" b="0" i="0">
              <a:solidFill>
                <a:schemeClr val="tx1"/>
              </a:solidFill>
              <a:latin typeface="Tahoma" panose="020B0604030504040204" pitchFamily="34" charset="0"/>
            </a:endParaRPr>
          </a:p>
        </p:txBody>
      </p:sp>
      <p:sp>
        <p:nvSpPr>
          <p:cNvPr id="21507" name="Rectangle 4"/>
          <p:cNvSpPr>
            <a:spLocks noChangeArrowheads="1"/>
          </p:cNvSpPr>
          <p:nvPr/>
        </p:nvSpPr>
        <p:spPr bwMode="auto">
          <a:xfrm>
            <a:off x="0" y="0"/>
            <a:ext cx="6632575" cy="3698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Tx/>
              <a:buFontTx/>
              <a:buNone/>
            </a:pPr>
            <a:r>
              <a:rPr lang="es-ES" altLang="en-US" sz="1600" i="0">
                <a:solidFill>
                  <a:schemeClr val="tx1"/>
                </a:solidFill>
                <a:latin typeface="Calibri" panose="020F0502020204030204" pitchFamily="34" charset="0"/>
              </a:rPr>
              <a:t>Tema 12. Metales. Procesos Metalúrgicos. Metales representativos</a:t>
            </a:r>
          </a:p>
        </p:txBody>
      </p:sp>
      <p:sp>
        <p:nvSpPr>
          <p:cNvPr id="21508" name="Text Box 5"/>
          <p:cNvSpPr txBox="1">
            <a:spLocks noChangeArrowheads="1"/>
          </p:cNvSpPr>
          <p:nvPr/>
        </p:nvSpPr>
        <p:spPr bwMode="auto">
          <a:xfrm>
            <a:off x="8316913" y="0"/>
            <a:ext cx="827087" cy="304800"/>
          </a:xfrm>
          <a:prstGeom prst="rect">
            <a:avLst/>
          </a:prstGeom>
          <a:noFill/>
          <a:ln>
            <a:noFill/>
          </a:ln>
          <a:effectLst>
            <a:outerShdw dist="17961" dir="2700000" algn="ctr" rotWithShape="0">
              <a:srgbClr val="11110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ctr" eaLnBrk="1" hangingPunct="1">
              <a:spcBef>
                <a:spcPct val="0"/>
              </a:spcBef>
              <a:buClrTx/>
              <a:buFontTx/>
              <a:buNone/>
            </a:pPr>
            <a:r>
              <a:rPr kumimoji="0" lang="es-ES" altLang="en-US" sz="2000" i="0">
                <a:solidFill>
                  <a:srgbClr val="666699"/>
                </a:solidFill>
                <a:latin typeface="Tahoma" panose="020B0604030504040204" pitchFamily="34" charset="0"/>
              </a:rPr>
              <a:t>uned</a:t>
            </a:r>
          </a:p>
        </p:txBody>
      </p:sp>
      <p:sp>
        <p:nvSpPr>
          <p:cNvPr id="21509" name="5 Marcador de número de diapositiva"/>
          <p:cNvSpPr txBox="1">
            <a:spLocks/>
          </p:cNvSpPr>
          <p:nvPr/>
        </p:nvSpPr>
        <p:spPr bwMode="auto">
          <a:xfrm>
            <a:off x="8532813" y="6459538"/>
            <a:ext cx="6111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algn="r" eaLnBrk="1" hangingPunct="1">
              <a:spcBef>
                <a:spcPct val="0"/>
              </a:spcBef>
              <a:buClrTx/>
              <a:buFontTx/>
              <a:buNone/>
            </a:pPr>
            <a:fld id="{20B4DC71-A11B-43DC-A189-CD8211212C69}" type="slidenum">
              <a:rPr kumimoji="0" lang="en-US" altLang="en-US" sz="1400" b="0" i="0">
                <a:solidFill>
                  <a:schemeClr val="tx1"/>
                </a:solidFill>
                <a:latin typeface="Tahoma" panose="020B0604030504040204" pitchFamily="34" charset="0"/>
              </a:rPr>
              <a:pPr algn="r" eaLnBrk="1" hangingPunct="1">
                <a:spcBef>
                  <a:spcPct val="0"/>
                </a:spcBef>
                <a:buClrTx/>
                <a:buFontTx/>
                <a:buNone/>
              </a:pPr>
              <a:t>9</a:t>
            </a:fld>
            <a:endParaRPr kumimoji="0" lang="en-US" altLang="en-US" sz="1400" b="0" i="0">
              <a:solidFill>
                <a:schemeClr val="tx1"/>
              </a:solidFill>
              <a:latin typeface="Tahoma" panose="020B0604030504040204" pitchFamily="34" charset="0"/>
            </a:endParaRPr>
          </a:p>
        </p:txBody>
      </p:sp>
      <p:sp>
        <p:nvSpPr>
          <p:cNvPr id="21510" name="Text Box 7"/>
          <p:cNvSpPr txBox="1">
            <a:spLocks noChangeArrowheads="1"/>
          </p:cNvSpPr>
          <p:nvPr/>
        </p:nvSpPr>
        <p:spPr bwMode="auto">
          <a:xfrm>
            <a:off x="179388" y="466725"/>
            <a:ext cx="693896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spAutoFit/>
          </a:bodyPr>
          <a:lstStyle>
            <a:lvl1pPr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ct val="0"/>
              </a:spcBef>
              <a:buClr>
                <a:srgbClr val="FF3300"/>
              </a:buClr>
              <a:buFont typeface="Wingdings" panose="05000000000000000000" pitchFamily="2" charset="2"/>
              <a:buNone/>
            </a:pPr>
            <a:r>
              <a:rPr kumimoji="0" lang="es-ES" altLang="en-US" sz="1800" b="0" i="0">
                <a:solidFill>
                  <a:schemeClr val="folHlink"/>
                </a:solidFill>
                <a:latin typeface="Arial" panose="020B0604020202020204" pitchFamily="34" charset="0"/>
              </a:rPr>
              <a:t>3. Metalurgia. Procesos de obtención de los metales</a:t>
            </a:r>
          </a:p>
        </p:txBody>
      </p:sp>
      <p:sp>
        <p:nvSpPr>
          <p:cNvPr id="21511" name="Rectangle 3"/>
          <p:cNvSpPr>
            <a:spLocks noChangeArrowheads="1"/>
          </p:cNvSpPr>
          <p:nvPr/>
        </p:nvSpPr>
        <p:spPr bwMode="auto">
          <a:xfrm>
            <a:off x="985838" y="1268413"/>
            <a:ext cx="7258050" cy="143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600"/>
              </a:spcBef>
              <a:buClr>
                <a:srgbClr val="000099"/>
              </a:buClr>
              <a:buFont typeface="Wingdings" panose="05000000000000000000" pitchFamily="2" charset="2"/>
              <a:buChar char="à"/>
            </a:pPr>
            <a:r>
              <a:rPr lang="es-ES" altLang="en-US" sz="1800" i="0">
                <a:solidFill>
                  <a:srgbClr val="C00000"/>
                </a:solidFill>
                <a:latin typeface="Calibri" panose="020F0502020204030204" pitchFamily="34" charset="0"/>
              </a:rPr>
              <a:t>Reducción química</a:t>
            </a:r>
            <a:r>
              <a:rPr lang="es-ES" altLang="en-US" sz="1800" b="0" i="0">
                <a:solidFill>
                  <a:srgbClr val="292929"/>
                </a:solidFill>
                <a:latin typeface="Calibri" panose="020F0502020204030204" pitchFamily="34" charset="0"/>
              </a:rPr>
              <a:t> =  basado en el uso de un agente reductor de naturaleza química</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La energía libre de formación de óxidos (oxidación) a partir del metal es más negativa: el óxido es más estable a bajas temperaturas. </a:t>
            </a:r>
          </a:p>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La reducción se ve favorecida cuanto más alta sea la temperatura. </a:t>
            </a:r>
          </a:p>
        </p:txBody>
      </p:sp>
      <p:pic>
        <p:nvPicPr>
          <p:cNvPr id="215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88" y="2705100"/>
            <a:ext cx="3844925" cy="40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3213100"/>
            <a:ext cx="213677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14" name="Rectangle 3"/>
          <p:cNvSpPr>
            <a:spLocks noChangeArrowheads="1"/>
          </p:cNvSpPr>
          <p:nvPr/>
        </p:nvSpPr>
        <p:spPr bwMode="auto">
          <a:xfrm>
            <a:off x="985838" y="3716338"/>
            <a:ext cx="7258050" cy="107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lvl="1" eaLnBrk="1" hangingPunct="1">
              <a:spcBef>
                <a:spcPts val="200"/>
              </a:spcBef>
              <a:buClr>
                <a:srgbClr val="FF0000"/>
              </a:buClr>
              <a:buFontTx/>
              <a:buChar char="•"/>
            </a:pPr>
            <a:r>
              <a:rPr lang="es-ES" altLang="en-US" sz="1600" b="0" i="0">
                <a:solidFill>
                  <a:srgbClr val="7030A0"/>
                </a:solidFill>
                <a:latin typeface="Calibri" panose="020F0502020204030204" pitchFamily="34" charset="0"/>
              </a:rPr>
              <a:t>Para la mayoría de los metales, </a:t>
            </a:r>
            <a:r>
              <a:rPr lang="el-GR" altLang="en-US" sz="1600" b="0" i="0">
                <a:solidFill>
                  <a:srgbClr val="7030A0"/>
                </a:solidFill>
                <a:latin typeface="Times New Roman" panose="02020603050405020304" pitchFamily="18" charset="0"/>
                <a:cs typeface="Times New Roman" panose="02020603050405020304" pitchFamily="18" charset="0"/>
              </a:rPr>
              <a:t>Δ</a:t>
            </a:r>
            <a:r>
              <a:rPr lang="es-ES" altLang="en-US" sz="1600" b="0" i="0">
                <a:solidFill>
                  <a:srgbClr val="7030A0"/>
                </a:solidFill>
                <a:latin typeface="Times New Roman" panose="02020603050405020304" pitchFamily="18" charset="0"/>
                <a:cs typeface="Times New Roman" panose="02020603050405020304" pitchFamily="18" charset="0"/>
              </a:rPr>
              <a:t>Hº &lt; 0. </a:t>
            </a:r>
            <a:r>
              <a:rPr lang="es-ES" altLang="en-US" sz="1600" b="0" i="0">
                <a:solidFill>
                  <a:srgbClr val="7030A0"/>
                </a:solidFill>
                <a:latin typeface="Calibri" panose="020F0502020204030204" pitchFamily="34" charset="0"/>
              </a:rPr>
              <a:t>Pero también </a:t>
            </a:r>
            <a:r>
              <a:rPr lang="el-GR" altLang="en-US" sz="1600" b="0" i="0">
                <a:solidFill>
                  <a:srgbClr val="7030A0"/>
                </a:solidFill>
                <a:latin typeface="Times New Roman" panose="02020603050405020304" pitchFamily="18" charset="0"/>
                <a:cs typeface="Times New Roman" panose="02020603050405020304" pitchFamily="18" charset="0"/>
              </a:rPr>
              <a:t>Δ</a:t>
            </a:r>
            <a:r>
              <a:rPr lang="es-ES" altLang="en-US" sz="1600" b="0" i="0">
                <a:solidFill>
                  <a:srgbClr val="7030A0"/>
                </a:solidFill>
                <a:latin typeface="Times New Roman" panose="02020603050405020304" pitchFamily="18" charset="0"/>
                <a:cs typeface="Times New Roman" panose="02020603050405020304" pitchFamily="18" charset="0"/>
              </a:rPr>
              <a:t>Sº &lt; 0</a:t>
            </a:r>
            <a:r>
              <a:rPr lang="es-ES" altLang="en-US" sz="1600" b="0" i="0">
                <a:solidFill>
                  <a:srgbClr val="7030A0"/>
                </a:solidFill>
                <a:latin typeface="Calibri" panose="020F0502020204030204" pitchFamily="34" charset="0"/>
              </a:rPr>
              <a:t>, porque disminuye el nº de moles de gas y el término –</a:t>
            </a:r>
            <a:r>
              <a:rPr lang="es-ES" altLang="en-US" sz="1600" b="0" i="0">
                <a:solidFill>
                  <a:srgbClr val="7030A0"/>
                </a:solidFill>
                <a:latin typeface="Times New Roman" panose="02020603050405020304" pitchFamily="18" charset="0"/>
                <a:cs typeface="Times New Roman" panose="02020603050405020304" pitchFamily="18" charset="0"/>
              </a:rPr>
              <a:t>T</a:t>
            </a:r>
            <a:r>
              <a:rPr lang="el-GR" altLang="en-US" sz="1600" b="0" i="0">
                <a:solidFill>
                  <a:srgbClr val="7030A0"/>
                </a:solidFill>
                <a:latin typeface="Times New Roman" panose="02020603050405020304" pitchFamily="18" charset="0"/>
                <a:cs typeface="Times New Roman" panose="02020603050405020304" pitchFamily="18" charset="0"/>
              </a:rPr>
              <a:t>Δ</a:t>
            </a:r>
            <a:r>
              <a:rPr lang="es-ES" altLang="en-US" sz="1600" b="0" i="0">
                <a:solidFill>
                  <a:srgbClr val="7030A0"/>
                </a:solidFill>
                <a:latin typeface="Times New Roman" panose="02020603050405020304" pitchFamily="18" charset="0"/>
                <a:cs typeface="Times New Roman" panose="02020603050405020304" pitchFamily="18" charset="0"/>
              </a:rPr>
              <a:t>Sº &gt; 0</a:t>
            </a:r>
            <a:r>
              <a:rPr lang="es-ES" altLang="en-US" sz="1600" b="0" i="0">
                <a:solidFill>
                  <a:srgbClr val="7030A0"/>
                </a:solidFill>
                <a:latin typeface="Calibri" panose="020F0502020204030204" pitchFamily="34" charset="0"/>
              </a:rPr>
              <a:t>. Cuanto menor es T, más estable es el óxido y solo a altas temperaturas se favorece la reducción del óxido a metal. </a:t>
            </a:r>
          </a:p>
        </p:txBody>
      </p:sp>
      <p:pic>
        <p:nvPicPr>
          <p:cNvPr id="2151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388" y="4833938"/>
            <a:ext cx="2736850" cy="189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16" name="Rectangle 3"/>
          <p:cNvSpPr>
            <a:spLocks noChangeArrowheads="1"/>
          </p:cNvSpPr>
          <p:nvPr/>
        </p:nvSpPr>
        <p:spPr bwMode="auto">
          <a:xfrm>
            <a:off x="2916238" y="5224463"/>
            <a:ext cx="61198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marL="285750" indent="-285750" eaLnBrk="0" hangingPunct="0">
              <a:spcBef>
                <a:spcPct val="20000"/>
              </a:spcBef>
              <a:buClr>
                <a:srgbClr val="000000"/>
              </a:buClr>
              <a:buChar char="•"/>
              <a:defRPr kumimoji="1" sz="2400">
                <a:solidFill>
                  <a:srgbClr val="000000"/>
                </a:solidFill>
                <a:latin typeface="Verdana" panose="020B0604030504040204" pitchFamily="34" charset="0"/>
              </a:defRPr>
            </a:lvl1pPr>
            <a:lvl2pPr marL="742950" indent="-285750" eaLnBrk="0" hangingPunct="0">
              <a:spcBef>
                <a:spcPct val="20000"/>
              </a:spcBef>
              <a:buChar char="–"/>
              <a:defRPr kumimoji="1" sz="2000">
                <a:solidFill>
                  <a:srgbClr val="5F5F5F"/>
                </a:solidFill>
                <a:latin typeface="Verdana" panose="020B0604030504040204" pitchFamily="34" charset="0"/>
              </a:defRPr>
            </a:lvl2pPr>
            <a:lvl3pPr marL="1143000" indent="-228600" eaLnBrk="0" hangingPunct="0">
              <a:spcBef>
                <a:spcPct val="20000"/>
              </a:spcBef>
              <a:buChar char="•"/>
              <a:defRPr kumimoji="1">
                <a:solidFill>
                  <a:srgbClr val="5F5F5F"/>
                </a:solidFill>
                <a:latin typeface="Verdana" panose="020B0604030504040204" pitchFamily="34" charset="0"/>
              </a:defRPr>
            </a:lvl3pPr>
            <a:lvl4pPr marL="1600200" indent="-228600" eaLnBrk="0" hangingPunct="0">
              <a:spcBef>
                <a:spcPct val="20000"/>
              </a:spcBef>
              <a:buChar char="–"/>
              <a:defRPr kumimoji="1" sz="1600">
                <a:solidFill>
                  <a:srgbClr val="5F5F5F"/>
                </a:solidFill>
                <a:latin typeface="Verdana" panose="020B0604030504040204" pitchFamily="34" charset="0"/>
              </a:defRPr>
            </a:lvl4pPr>
            <a:lvl5pPr marL="2057400" indent="-228600" eaLnBrk="0" hangingPunct="0">
              <a:spcBef>
                <a:spcPct val="20000"/>
              </a:spcBef>
              <a:buChar char="•"/>
              <a:defRPr kumimoji="1" sz="1400">
                <a:solidFill>
                  <a:srgbClr val="5F5F5F"/>
                </a:solidFill>
                <a:latin typeface="Verdana" panose="020B0604030504040204" pitchFamily="34" charset="0"/>
              </a:defRPr>
            </a:lvl5pPr>
            <a:lvl6pPr marL="2514600" indent="-228600" eaLnBrk="0" fontAlgn="base" hangingPunct="0">
              <a:spcBef>
                <a:spcPct val="20000"/>
              </a:spcBef>
              <a:spcAft>
                <a:spcPct val="0"/>
              </a:spcAft>
              <a:buChar char="•"/>
              <a:defRPr kumimoji="1" sz="1400">
                <a:solidFill>
                  <a:srgbClr val="5F5F5F"/>
                </a:solidFill>
                <a:latin typeface="Verdana" panose="020B0604030504040204" pitchFamily="34" charset="0"/>
              </a:defRPr>
            </a:lvl6pPr>
            <a:lvl7pPr marL="2971800" indent="-228600" eaLnBrk="0" fontAlgn="base" hangingPunct="0">
              <a:spcBef>
                <a:spcPct val="20000"/>
              </a:spcBef>
              <a:spcAft>
                <a:spcPct val="0"/>
              </a:spcAft>
              <a:buChar char="•"/>
              <a:defRPr kumimoji="1" sz="1400">
                <a:solidFill>
                  <a:srgbClr val="5F5F5F"/>
                </a:solidFill>
                <a:latin typeface="Verdana" panose="020B0604030504040204" pitchFamily="34" charset="0"/>
              </a:defRPr>
            </a:lvl7pPr>
            <a:lvl8pPr marL="3429000" indent="-228600" eaLnBrk="0" fontAlgn="base" hangingPunct="0">
              <a:spcBef>
                <a:spcPct val="20000"/>
              </a:spcBef>
              <a:spcAft>
                <a:spcPct val="0"/>
              </a:spcAft>
              <a:buChar char="•"/>
              <a:defRPr kumimoji="1" sz="1400">
                <a:solidFill>
                  <a:srgbClr val="5F5F5F"/>
                </a:solidFill>
                <a:latin typeface="Verdana" panose="020B0604030504040204" pitchFamily="34" charset="0"/>
              </a:defRPr>
            </a:lvl8pPr>
            <a:lvl9pPr marL="3886200" indent="-228600" eaLnBrk="0" fontAlgn="base" hangingPunct="0">
              <a:spcBef>
                <a:spcPct val="20000"/>
              </a:spcBef>
              <a:spcAft>
                <a:spcPct val="0"/>
              </a:spcAft>
              <a:buChar char="•"/>
              <a:defRPr kumimoji="1" sz="1400">
                <a:solidFill>
                  <a:srgbClr val="5F5F5F"/>
                </a:solidFill>
                <a:latin typeface="Verdana" panose="020B0604030504040204" pitchFamily="34" charset="0"/>
              </a:defRPr>
            </a:lvl9pPr>
          </a:lstStyle>
          <a:p>
            <a:pPr eaLnBrk="1" hangingPunct="1">
              <a:spcBef>
                <a:spcPts val="200"/>
              </a:spcBef>
              <a:buClr>
                <a:srgbClr val="FF0000"/>
              </a:buClr>
              <a:buFont typeface="Wingdings" panose="05000000000000000000" pitchFamily="2" charset="2"/>
              <a:buChar char="ß"/>
            </a:pPr>
            <a:r>
              <a:rPr lang="es-ES" altLang="en-US" sz="1600" b="0">
                <a:solidFill>
                  <a:srgbClr val="333333"/>
                </a:solidFill>
                <a:latin typeface="Times New Roman" panose="02020603050405020304" pitchFamily="18" charset="0"/>
                <a:cs typeface="Times New Roman" panose="02020603050405020304" pitchFamily="18" charset="0"/>
              </a:rPr>
              <a:t>Diagrama de Ellingham</a:t>
            </a:r>
            <a:r>
              <a:rPr lang="es-ES" altLang="en-US" sz="1600" b="0" i="0">
                <a:solidFill>
                  <a:srgbClr val="333333"/>
                </a:solidFill>
                <a:latin typeface="Times New Roman" panose="02020603050405020304" pitchFamily="18" charset="0"/>
                <a:cs typeface="Times New Roman" panose="02020603050405020304" pitchFamily="18" charset="0"/>
              </a:rPr>
              <a:t> para un óxido de un metal MO: la representación de </a:t>
            </a:r>
            <a:r>
              <a:rPr lang="el-GR" altLang="en-US" sz="1600" b="0" i="0">
                <a:solidFill>
                  <a:srgbClr val="333333"/>
                </a:solidFill>
                <a:latin typeface="Times New Roman" panose="02020603050405020304" pitchFamily="18" charset="0"/>
                <a:cs typeface="Times New Roman" panose="02020603050405020304" pitchFamily="18" charset="0"/>
              </a:rPr>
              <a:t>Δ</a:t>
            </a:r>
            <a:r>
              <a:rPr lang="es-ES" altLang="en-US" sz="1600" b="0" i="0">
                <a:solidFill>
                  <a:srgbClr val="333333"/>
                </a:solidFill>
                <a:latin typeface="Times New Roman" panose="02020603050405020304" pitchFamily="18" charset="0"/>
                <a:cs typeface="Times New Roman" panose="02020603050405020304" pitchFamily="18" charset="0"/>
              </a:rPr>
              <a:t>Gº frente a T da una recta de pendiente positiva igual a </a:t>
            </a:r>
            <a:r>
              <a:rPr lang="el-GR" altLang="en-US" sz="1600" b="0" i="0">
                <a:solidFill>
                  <a:srgbClr val="333333"/>
                </a:solidFill>
                <a:latin typeface="Times New Roman" panose="02020603050405020304" pitchFamily="18" charset="0"/>
                <a:cs typeface="Times New Roman" panose="02020603050405020304" pitchFamily="18" charset="0"/>
              </a:rPr>
              <a:t>Δ</a:t>
            </a:r>
            <a:r>
              <a:rPr lang="es-ES" altLang="en-US" sz="1600" b="0" i="0">
                <a:solidFill>
                  <a:srgbClr val="333333"/>
                </a:solidFill>
                <a:latin typeface="Times New Roman" panose="02020603050405020304" pitchFamily="18" charset="0"/>
                <a:cs typeface="Times New Roman" panose="02020603050405020304" pitchFamily="18" charset="0"/>
              </a:rPr>
              <a:t>Sº.</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inicial">
  <a:themeElements>
    <a:clrScheme name="inicial 9">
      <a:dk1>
        <a:srgbClr val="000080"/>
      </a:dk1>
      <a:lt1>
        <a:srgbClr val="FFFFFF"/>
      </a:lt1>
      <a:dk2>
        <a:srgbClr val="3366CC"/>
      </a:dk2>
      <a:lt2>
        <a:srgbClr val="FFFFFF"/>
      </a:lt2>
      <a:accent1>
        <a:srgbClr val="006699"/>
      </a:accent1>
      <a:accent2>
        <a:srgbClr val="6699FF"/>
      </a:accent2>
      <a:accent3>
        <a:srgbClr val="FFFFFF"/>
      </a:accent3>
      <a:accent4>
        <a:srgbClr val="00006C"/>
      </a:accent4>
      <a:accent5>
        <a:srgbClr val="AAB8CA"/>
      </a:accent5>
      <a:accent6>
        <a:srgbClr val="5C8AE7"/>
      </a:accent6>
      <a:hlink>
        <a:srgbClr val="0000FF"/>
      </a:hlink>
      <a:folHlink>
        <a:srgbClr val="0000FF"/>
      </a:folHlink>
    </a:clrScheme>
    <a:fontScheme name="inicia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CC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2075" tIns="46038" rIns="92075" bIns="46038"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800" b="1" i="0" u="none" strike="noStrike" cap="none" normalizeH="0" baseline="0" smtClean="0">
            <a:ln>
              <a:noFill/>
            </a:ln>
            <a:solidFill>
              <a:srgbClr val="0033CC"/>
            </a:solidFill>
            <a:effectLst>
              <a:outerShdw blurRad="38100" dist="38100" dir="2700000" algn="tl">
                <a:srgbClr val="000000">
                  <a:alpha val="43137"/>
                </a:srgbClr>
              </a:outerShdw>
            </a:effectLst>
            <a:latin typeface="Verdana" pitchFamily="34" charset="0"/>
          </a:defRPr>
        </a:defPPr>
      </a:lstStyle>
    </a:spDef>
    <a:lnDef>
      <a:spPr bwMode="auto">
        <a:xfrm>
          <a:off x="0" y="0"/>
          <a:ext cx="1" cy="1"/>
        </a:xfrm>
        <a:custGeom>
          <a:avLst/>
          <a:gdLst/>
          <a:ahLst/>
          <a:cxnLst/>
          <a:rect l="0" t="0" r="0" b="0"/>
          <a:pathLst/>
        </a:custGeom>
        <a:solidFill>
          <a:srgbClr val="CCCCFF"/>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2075" tIns="46038" rIns="92075" bIns="46038"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1" lang="en-US" sz="2800" b="1" i="0" u="none" strike="noStrike" cap="none" normalizeH="0" baseline="0" smtClean="0">
            <a:ln>
              <a:noFill/>
            </a:ln>
            <a:solidFill>
              <a:srgbClr val="0033CC"/>
            </a:solidFill>
            <a:effectLst>
              <a:outerShdw blurRad="38100" dist="38100" dir="2700000" algn="tl">
                <a:srgbClr val="000000">
                  <a:alpha val="43137"/>
                </a:srgbClr>
              </a:outerShdw>
            </a:effectLst>
            <a:latin typeface="Verdana" pitchFamily="34" charset="0"/>
          </a:defRPr>
        </a:defPPr>
      </a:lstStyle>
    </a:lnDef>
  </a:objectDefaults>
  <a:extraClrSchemeLst>
    <a:extraClrScheme>
      <a:clrScheme name="inicial 1">
        <a:dk1>
          <a:srgbClr val="00354E"/>
        </a:dk1>
        <a:lt1>
          <a:srgbClr val="EAEAEA"/>
        </a:lt1>
        <a:dk2>
          <a:srgbClr val="006699"/>
        </a:dk2>
        <a:lt2>
          <a:srgbClr val="CCECFF"/>
        </a:lt2>
        <a:accent1>
          <a:srgbClr val="006699"/>
        </a:accent1>
        <a:accent2>
          <a:srgbClr val="6699FF"/>
        </a:accent2>
        <a:accent3>
          <a:srgbClr val="AAB8CA"/>
        </a:accent3>
        <a:accent4>
          <a:srgbClr val="C8C8C8"/>
        </a:accent4>
        <a:accent5>
          <a:srgbClr val="AAB8CA"/>
        </a:accent5>
        <a:accent6>
          <a:srgbClr val="5C8AE7"/>
        </a:accent6>
        <a:hlink>
          <a:srgbClr val="CCCCFF"/>
        </a:hlink>
        <a:folHlink>
          <a:srgbClr val="5E6FD4"/>
        </a:folHlink>
      </a:clrScheme>
      <a:clrMap bg1="dk2" tx1="lt1" bg2="dk1" tx2="lt2" accent1="accent1" accent2="accent2" accent3="accent3" accent4="accent4" accent5="accent5" accent6="accent6" hlink="hlink" folHlink="folHlink"/>
    </a:extraClrScheme>
    <a:extraClrScheme>
      <a:clrScheme name="inicial 2">
        <a:dk1>
          <a:srgbClr val="000080"/>
        </a:dk1>
        <a:lt1>
          <a:srgbClr val="FFFFFF"/>
        </a:lt1>
        <a:dk2>
          <a:srgbClr val="3366CC"/>
        </a:dk2>
        <a:lt2>
          <a:srgbClr val="7A7C93"/>
        </a:lt2>
        <a:accent1>
          <a:srgbClr val="006699"/>
        </a:accent1>
        <a:accent2>
          <a:srgbClr val="6699FF"/>
        </a:accent2>
        <a:accent3>
          <a:srgbClr val="FFFFFF"/>
        </a:accent3>
        <a:accent4>
          <a:srgbClr val="00006C"/>
        </a:accent4>
        <a:accent5>
          <a:srgbClr val="AAB8CA"/>
        </a:accent5>
        <a:accent6>
          <a:srgbClr val="5C8AE7"/>
        </a:accent6>
        <a:hlink>
          <a:srgbClr val="CCCCFF"/>
        </a:hlink>
        <a:folHlink>
          <a:srgbClr val="5E6FD4"/>
        </a:folHlink>
      </a:clrScheme>
      <a:clrMap bg1="lt1" tx1="dk1" bg2="lt2" tx2="dk2" accent1="accent1" accent2="accent2" accent3="accent3" accent4="accent4" accent5="accent5" accent6="accent6" hlink="hlink" folHlink="folHlink"/>
    </a:extraClrScheme>
    <a:extraClrScheme>
      <a:clrScheme name="inicial 3">
        <a:dk1>
          <a:srgbClr val="000000"/>
        </a:dk1>
        <a:lt1>
          <a:srgbClr val="FFFFFF"/>
        </a:lt1>
        <a:dk2>
          <a:srgbClr val="000000"/>
        </a:dk2>
        <a:lt2>
          <a:srgbClr val="868686"/>
        </a:lt2>
        <a:accent1>
          <a:srgbClr val="969696"/>
        </a:accent1>
        <a:accent2>
          <a:srgbClr val="CBCBCB"/>
        </a:accent2>
        <a:accent3>
          <a:srgbClr val="FFFFFF"/>
        </a:accent3>
        <a:accent4>
          <a:srgbClr val="000000"/>
        </a:accent4>
        <a:accent5>
          <a:srgbClr val="C9C9C9"/>
        </a:accent5>
        <a:accent6>
          <a:srgbClr val="B8B8B8"/>
        </a:accent6>
        <a:hlink>
          <a:srgbClr val="EAEAEA"/>
        </a:hlink>
        <a:folHlink>
          <a:srgbClr val="5F5F5F"/>
        </a:folHlink>
      </a:clrScheme>
      <a:clrMap bg1="lt1" tx1="dk1" bg2="lt2" tx2="dk2" accent1="accent1" accent2="accent2" accent3="accent3" accent4="accent4" accent5="accent5" accent6="accent6" hlink="hlink" folHlink="folHlink"/>
    </a:extraClrScheme>
    <a:extraClrScheme>
      <a:clrScheme name="inicial 4">
        <a:dk1>
          <a:srgbClr val="660066"/>
        </a:dk1>
        <a:lt1>
          <a:srgbClr val="EAEAEA"/>
        </a:lt1>
        <a:dk2>
          <a:srgbClr val="3366CC"/>
        </a:dk2>
        <a:lt2>
          <a:srgbClr val="7A7C93"/>
        </a:lt2>
        <a:accent1>
          <a:srgbClr val="00CCCC"/>
        </a:accent1>
        <a:accent2>
          <a:srgbClr val="CC66FF"/>
        </a:accent2>
        <a:accent3>
          <a:srgbClr val="F3F3F3"/>
        </a:accent3>
        <a:accent4>
          <a:srgbClr val="560056"/>
        </a:accent4>
        <a:accent5>
          <a:srgbClr val="AAE2E2"/>
        </a:accent5>
        <a:accent6>
          <a:srgbClr val="B95CE7"/>
        </a:accent6>
        <a:hlink>
          <a:srgbClr val="CCFFCC"/>
        </a:hlink>
        <a:folHlink>
          <a:srgbClr val="FFCC66"/>
        </a:folHlink>
      </a:clrScheme>
      <a:clrMap bg1="lt1" tx1="dk1" bg2="lt2" tx2="dk2" accent1="accent1" accent2="accent2" accent3="accent3" accent4="accent4" accent5="accent5" accent6="accent6" hlink="hlink" folHlink="folHlink"/>
    </a:extraClrScheme>
    <a:extraClrScheme>
      <a:clrScheme name="inicial 5">
        <a:dk1>
          <a:srgbClr val="003366"/>
        </a:dk1>
        <a:lt1>
          <a:srgbClr val="EAEAEA"/>
        </a:lt1>
        <a:dk2>
          <a:srgbClr val="009999"/>
        </a:dk2>
        <a:lt2>
          <a:srgbClr val="FFFFFF"/>
        </a:lt2>
        <a:accent1>
          <a:srgbClr val="008080"/>
        </a:accent1>
        <a:accent2>
          <a:srgbClr val="00CCCC"/>
        </a:accent2>
        <a:accent3>
          <a:srgbClr val="AACACA"/>
        </a:accent3>
        <a:accent4>
          <a:srgbClr val="C8C8C8"/>
        </a:accent4>
        <a:accent5>
          <a:srgbClr val="AAC0C0"/>
        </a:accent5>
        <a:accent6>
          <a:srgbClr val="00B9B9"/>
        </a:accent6>
        <a:hlink>
          <a:srgbClr val="A7DDE1"/>
        </a:hlink>
        <a:folHlink>
          <a:srgbClr val="319CB7"/>
        </a:folHlink>
      </a:clrScheme>
      <a:clrMap bg1="dk2" tx1="lt1" bg2="dk1" tx2="lt2" accent1="accent1" accent2="accent2" accent3="accent3" accent4="accent4" accent5="accent5" accent6="accent6" hlink="hlink" folHlink="folHlink"/>
    </a:extraClrScheme>
    <a:extraClrScheme>
      <a:clrScheme name="inicial 6">
        <a:dk1>
          <a:srgbClr val="00354E"/>
        </a:dk1>
        <a:lt1>
          <a:srgbClr val="EAEAEA"/>
        </a:lt1>
        <a:dk2>
          <a:srgbClr val="6D67AA"/>
        </a:dk2>
        <a:lt2>
          <a:srgbClr val="CCCCFF"/>
        </a:lt2>
        <a:accent1>
          <a:srgbClr val="6600CC"/>
        </a:accent1>
        <a:accent2>
          <a:srgbClr val="9999FF"/>
        </a:accent2>
        <a:accent3>
          <a:srgbClr val="BAB8D2"/>
        </a:accent3>
        <a:accent4>
          <a:srgbClr val="C8C8C8"/>
        </a:accent4>
        <a:accent5>
          <a:srgbClr val="B8AAE2"/>
        </a:accent5>
        <a:accent6>
          <a:srgbClr val="8A8AE7"/>
        </a:accent6>
        <a:hlink>
          <a:srgbClr val="CCCCFF"/>
        </a:hlink>
        <a:folHlink>
          <a:srgbClr val="9D70B8"/>
        </a:folHlink>
      </a:clrScheme>
      <a:clrMap bg1="dk2" tx1="lt1" bg2="dk1" tx2="lt2" accent1="accent1" accent2="accent2" accent3="accent3" accent4="accent4" accent5="accent5" accent6="accent6" hlink="hlink" folHlink="folHlink"/>
    </a:extraClrScheme>
    <a:extraClrScheme>
      <a:clrScheme name="inicial 7">
        <a:dk1>
          <a:srgbClr val="000080"/>
        </a:dk1>
        <a:lt1>
          <a:srgbClr val="FFFFFF"/>
        </a:lt1>
        <a:dk2>
          <a:srgbClr val="3366CC"/>
        </a:dk2>
        <a:lt2>
          <a:srgbClr val="7A7C93"/>
        </a:lt2>
        <a:accent1>
          <a:srgbClr val="006699"/>
        </a:accent1>
        <a:accent2>
          <a:srgbClr val="6699FF"/>
        </a:accent2>
        <a:accent3>
          <a:srgbClr val="FFFFFF"/>
        </a:accent3>
        <a:accent4>
          <a:srgbClr val="00006C"/>
        </a:accent4>
        <a:accent5>
          <a:srgbClr val="AAB8CA"/>
        </a:accent5>
        <a:accent6>
          <a:srgbClr val="5C8AE7"/>
        </a:accent6>
        <a:hlink>
          <a:srgbClr val="5F5F5F"/>
        </a:hlink>
        <a:folHlink>
          <a:srgbClr val="5F5F5F"/>
        </a:folHlink>
      </a:clrScheme>
      <a:clrMap bg1="lt1" tx1="dk1" bg2="lt2" tx2="dk2" accent1="accent1" accent2="accent2" accent3="accent3" accent4="accent4" accent5="accent5" accent6="accent6" hlink="hlink" folHlink="folHlink"/>
    </a:extraClrScheme>
    <a:extraClrScheme>
      <a:clrScheme name="inicial 8">
        <a:dk1>
          <a:srgbClr val="000080"/>
        </a:dk1>
        <a:lt1>
          <a:srgbClr val="FFFFFF"/>
        </a:lt1>
        <a:dk2>
          <a:srgbClr val="3366CC"/>
        </a:dk2>
        <a:lt2>
          <a:srgbClr val="7A7C93"/>
        </a:lt2>
        <a:accent1>
          <a:srgbClr val="006699"/>
        </a:accent1>
        <a:accent2>
          <a:srgbClr val="6699FF"/>
        </a:accent2>
        <a:accent3>
          <a:srgbClr val="FFFFFF"/>
        </a:accent3>
        <a:accent4>
          <a:srgbClr val="00006C"/>
        </a:accent4>
        <a:accent5>
          <a:srgbClr val="AAB8CA"/>
        </a:accent5>
        <a:accent6>
          <a:srgbClr val="5C8AE7"/>
        </a:accent6>
        <a:hlink>
          <a:srgbClr val="0000FF"/>
        </a:hlink>
        <a:folHlink>
          <a:srgbClr val="0000FF"/>
        </a:folHlink>
      </a:clrScheme>
      <a:clrMap bg1="lt1" tx1="dk1" bg2="lt2" tx2="dk2" accent1="accent1" accent2="accent2" accent3="accent3" accent4="accent4" accent5="accent5" accent6="accent6" hlink="hlink" folHlink="folHlink"/>
    </a:extraClrScheme>
    <a:extraClrScheme>
      <a:clrScheme name="inicial 9">
        <a:dk1>
          <a:srgbClr val="000080"/>
        </a:dk1>
        <a:lt1>
          <a:srgbClr val="FFFFFF"/>
        </a:lt1>
        <a:dk2>
          <a:srgbClr val="3366CC"/>
        </a:dk2>
        <a:lt2>
          <a:srgbClr val="FFFFFF"/>
        </a:lt2>
        <a:accent1>
          <a:srgbClr val="006699"/>
        </a:accent1>
        <a:accent2>
          <a:srgbClr val="6699FF"/>
        </a:accent2>
        <a:accent3>
          <a:srgbClr val="FFFFFF"/>
        </a:accent3>
        <a:accent4>
          <a:srgbClr val="00006C"/>
        </a:accent4>
        <a:accent5>
          <a:srgbClr val="AAB8CA"/>
        </a:accent5>
        <a:accent6>
          <a:srgbClr val="5C8AE7"/>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20155</TotalTime>
  <Words>3420</Words>
  <Application>Microsoft Office PowerPoint</Application>
  <PresentationFormat>Presentación en pantalla (4:3)</PresentationFormat>
  <Paragraphs>301</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Arial</vt:lpstr>
      <vt:lpstr>Arial Narrow</vt:lpstr>
      <vt:lpstr>Calibri</vt:lpstr>
      <vt:lpstr>Tahoma</vt:lpstr>
      <vt:lpstr>Times</vt:lpstr>
      <vt:lpstr>Times New Roman</vt:lpstr>
      <vt:lpstr>Verdana</vt:lpstr>
      <vt:lpstr>Wingdings</vt:lpstr>
      <vt:lpstr>inicial</vt:lpstr>
      <vt:lpstr>Presentación de PowerPoint</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UNED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JOSE LORENZO BALENZATEGUI MANZANARES</cp:lastModifiedBy>
  <cp:revision>1827</cp:revision>
  <cp:lastPrinted>2003-03-06T17:45:16Z</cp:lastPrinted>
  <dcterms:created xsi:type="dcterms:W3CDTF">2002-08-03T16:38:44Z</dcterms:created>
  <dcterms:modified xsi:type="dcterms:W3CDTF">2025-01-27T11:09:31Z</dcterms:modified>
</cp:coreProperties>
</file>